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Poppins"/>
      <p:regular r:id="rId45"/>
      <p:bold r:id="rId46"/>
      <p:italic r:id="rId47"/>
      <p:boldItalic r:id="rId48"/>
    </p:embeddedFont>
    <p:embeddedFont>
      <p:font typeface="Karl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hfRdsu6HWB7lJE4G6q1dIWVG4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86D98A-AD94-481E-8ABF-F9CA0E225033}">
  <a:tblStyle styleId="{B386D98A-AD94-481E-8ABF-F9CA0E22503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Karl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Karla-italic.fntdata"/><Relationship Id="rId50" Type="http://schemas.openxmlformats.org/officeDocument/2006/relationships/font" Target="fonts/Karla-bold.fntdata"/><Relationship Id="rId53" Type="http://customschemas.google.com/relationships/presentationmetadata" Target="metadata"/><Relationship Id="rId52" Type="http://schemas.openxmlformats.org/officeDocument/2006/relationships/font" Target="fonts/Kar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example projects (Sparks &amp; UCo) - 2024</a:t>
            </a:r>
            <a:endParaRPr sz="1000">
              <a:latin typeface="Arial"/>
              <a:ea typeface="Arial"/>
              <a:cs typeface="Arial"/>
              <a:sym typeface="Arial"/>
            </a:endParaRPr>
          </a:p>
        </p:txBody>
      </p:sp>
      <p:sp>
        <p:nvSpPr>
          <p:cNvPr id="138" name="Google Shape;1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example projects (Sparks &amp; UCo) - 2024</a:t>
            </a:r>
            <a:endParaRPr sz="1000">
              <a:latin typeface="Arial"/>
              <a:ea typeface="Arial"/>
              <a:cs typeface="Arial"/>
              <a:sym typeface="Arial"/>
            </a:endParaRPr>
          </a:p>
        </p:txBody>
      </p:sp>
      <p:sp>
        <p:nvSpPr>
          <p:cNvPr id="146" name="Google Shape;1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example projects (Sparks &amp; UCo) - 2024</a:t>
            </a:r>
            <a:endParaRPr/>
          </a:p>
        </p:txBody>
      </p:sp>
      <p:sp>
        <p:nvSpPr>
          <p:cNvPr id="210" name="Google Shape;21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example projects (Sparks &amp; UCo) - 2024</a:t>
            </a:r>
            <a:endParaRPr sz="1000">
              <a:latin typeface="Arial"/>
              <a:ea typeface="Arial"/>
              <a:cs typeface="Arial"/>
              <a:sym typeface="Arial"/>
            </a:endParaRPr>
          </a:p>
        </p:txBody>
      </p:sp>
      <p:sp>
        <p:nvSpPr>
          <p:cNvPr id="250" name="Google Shape;2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900">
              <a:latin typeface="Arial"/>
              <a:ea typeface="Arial"/>
              <a:cs typeface="Arial"/>
              <a:sym typeface="Arial"/>
            </a:endParaRPr>
          </a:p>
        </p:txBody>
      </p:sp>
      <p:sp>
        <p:nvSpPr>
          <p:cNvPr id="64" name="Google Shape;6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3cd24ed1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3cd24ed1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13cd24ed11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3cd24ed11_1_1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More info on the Spark training we have developed</a:t>
            </a:r>
            <a:endParaRPr sz="1000">
              <a:latin typeface="Arial"/>
              <a:ea typeface="Arial"/>
              <a:cs typeface="Arial"/>
              <a:sym typeface="Arial"/>
            </a:endParaRPr>
          </a:p>
        </p:txBody>
      </p:sp>
      <p:sp>
        <p:nvSpPr>
          <p:cNvPr id="309" name="Google Shape;309;g313cd24ed11_1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3cd24ed11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13cd24ed11_1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Say something about release of funds: at one institute. Tools &amp; techniques: available online, but we are also available for chats and ideas</a:t>
            </a:r>
            <a:endParaRPr sz="1000">
              <a:latin typeface="Arial"/>
              <a:ea typeface="Arial"/>
              <a:cs typeface="Arial"/>
              <a:sym typeface="Arial"/>
            </a:endParaRPr>
          </a:p>
        </p:txBody>
      </p:sp>
      <p:sp>
        <p:nvSpPr>
          <p:cNvPr id="324" name="Google Shape;324;g313cd24ed11_1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3cd24ed11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13cd24ed11_1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sz="1000">
                <a:latin typeface="Arial"/>
                <a:ea typeface="Arial"/>
                <a:cs typeface="Arial"/>
                <a:sym typeface="Arial"/>
              </a:rPr>
              <a:t>Insight into granting scheme CUCo</a:t>
            </a:r>
            <a:endParaRPr sz="10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13cd24ed11_1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13cd24ed11_1_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154049" rtl="0" algn="l">
              <a:lnSpc>
                <a:spcPct val="115000"/>
              </a:lnSpc>
              <a:spcBef>
                <a:spcPts val="0"/>
              </a:spcBef>
              <a:spcAft>
                <a:spcPts val="0"/>
              </a:spcAft>
              <a:buClr>
                <a:schemeClr val="dk1"/>
              </a:buClr>
              <a:buSzPts val="1100"/>
              <a:buFont typeface="Arial"/>
              <a:buNone/>
            </a:pPr>
            <a:r>
              <a:rPr lang="nl-NL" sz="1000">
                <a:latin typeface="Arial"/>
                <a:ea typeface="Arial"/>
                <a:cs typeface="Arial"/>
                <a:sym typeface="Arial"/>
              </a:rPr>
              <a:t>CUCo de-centres from the conventional focus on 'the what' - the theme, the topic, the problem - by giving equal attention to 'the who' and 'the how'. This is called the 'unusual trinity': topic, team and process. The trinity has a central position in CUCo’s funding schemes and in its approaches for  collecting, evaluating and providing learnings about the </a:t>
            </a:r>
            <a:r>
              <a:rPr i="1" lang="nl-NL" sz="1000">
                <a:latin typeface="Arial"/>
                <a:ea typeface="Arial"/>
                <a:cs typeface="Arial"/>
                <a:sym typeface="Arial"/>
              </a:rPr>
              <a:t>process of collaboration</a:t>
            </a:r>
            <a:r>
              <a:rPr lang="nl-NL" sz="1000">
                <a:latin typeface="Arial"/>
                <a:ea typeface="Arial"/>
                <a:cs typeface="Arial"/>
                <a:sym typeface="Arial"/>
              </a:rPr>
              <a:t>. </a:t>
            </a:r>
            <a:r>
              <a:rPr lang="nl-NL" sz="1000">
                <a:latin typeface="Arial"/>
                <a:ea typeface="Arial"/>
                <a:cs typeface="Arial"/>
                <a:sym typeface="Arial"/>
              </a:rPr>
              <a:t>Essential:</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800"/>
              <a:buFont typeface="Arial"/>
              <a:buNone/>
            </a:pPr>
            <a:r>
              <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Attitude of humility and deep listening </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Get to know each other</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Understand each other’s epistemics and language</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Build trust</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Reflect on the process (50% of effort!)</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Dedicated, mission-driven leadership</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Char char="•"/>
            </a:pPr>
            <a:r>
              <a:rPr lang="nl-NL" sz="1000">
                <a:latin typeface="Arial"/>
                <a:ea typeface="Arial"/>
                <a:cs typeface="Arial"/>
                <a:sym typeface="Arial"/>
              </a:rPr>
              <a:t>Use of creative methods</a:t>
            </a:r>
            <a:endParaRPr sz="1000">
              <a:latin typeface="Arial"/>
              <a:ea typeface="Arial"/>
              <a:cs typeface="Arial"/>
              <a:sym typeface="Arial"/>
            </a:endParaRPr>
          </a:p>
          <a:p>
            <a:pPr indent="-292100" lvl="0" marL="360000" rtl="0" algn="l">
              <a:lnSpc>
                <a:spcPct val="100000"/>
              </a:lnSpc>
              <a:spcBef>
                <a:spcPts val="0"/>
              </a:spcBef>
              <a:spcAft>
                <a:spcPts val="0"/>
              </a:spcAft>
              <a:buClr>
                <a:srgbClr val="FF7A4D"/>
              </a:buClr>
              <a:buSzPts val="1000"/>
              <a:buChar char="•"/>
            </a:pPr>
            <a:r>
              <a:rPr lang="nl-NL" sz="1000">
                <a:latin typeface="Arial"/>
                <a:ea typeface="Arial"/>
                <a:cs typeface="Arial"/>
                <a:sym typeface="Arial"/>
              </a:rPr>
              <a:t>Time</a:t>
            </a:r>
            <a:endParaRPr b="1" sz="1000">
              <a:latin typeface="Arial"/>
              <a:ea typeface="Arial"/>
              <a:cs typeface="Arial"/>
              <a:sym typeface="Arial"/>
            </a:endParaRPr>
          </a:p>
        </p:txBody>
      </p:sp>
      <p:sp>
        <p:nvSpPr>
          <p:cNvPr id="379" name="Google Shape;379;g313cd24ed11_1_1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13cd24ed11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13cd24ed11_1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13cd24ed11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13cd24ed11_1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sz="1000">
                <a:latin typeface="Arial"/>
                <a:ea typeface="Arial"/>
                <a:cs typeface="Arial"/>
                <a:sym typeface="Arial"/>
              </a:rPr>
              <a:t>This slide represents teams in 2024</a:t>
            </a:r>
            <a:endParaRPr sz="1000">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13cd24ed11_1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313cd24ed11_1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313cd24ed11_1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13cd24ed11_1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313cd24ed11_1_2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Spark training based on these skills and learning goals</a:t>
            </a:r>
            <a:endParaRPr sz="1000">
              <a:latin typeface="Arial"/>
              <a:ea typeface="Arial"/>
              <a:cs typeface="Arial"/>
              <a:sym typeface="Arial"/>
            </a:endParaRPr>
          </a:p>
        </p:txBody>
      </p:sp>
      <p:sp>
        <p:nvSpPr>
          <p:cNvPr id="452" name="Google Shape;452;g313cd24ed11_1_2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nl-NL" sz="1000">
                <a:latin typeface="Arial"/>
                <a:ea typeface="Arial"/>
                <a:cs typeface="Arial"/>
                <a:sym typeface="Arial"/>
              </a:rPr>
              <a:t>Grants</a:t>
            </a:r>
            <a:endParaRPr sz="1000">
              <a:latin typeface="Arial"/>
              <a:ea typeface="Arial"/>
              <a:cs typeface="Arial"/>
              <a:sym typeface="Arial"/>
            </a:endParaRPr>
          </a:p>
          <a:p>
            <a:pPr indent="-203200" lvl="0" marL="457200" rtl="0" algn="l">
              <a:lnSpc>
                <a:spcPct val="100000"/>
              </a:lnSpc>
              <a:spcBef>
                <a:spcPts val="0"/>
              </a:spcBef>
              <a:spcAft>
                <a:spcPts val="0"/>
              </a:spcAft>
              <a:buSzPts val="1000"/>
              <a:buChar char="•"/>
            </a:pPr>
            <a:r>
              <a:rPr lang="nl-NL" sz="1000">
                <a:solidFill>
                  <a:schemeClr val="dk1"/>
                </a:solidFill>
                <a:latin typeface="Arial"/>
                <a:ea typeface="Arial"/>
                <a:cs typeface="Arial"/>
                <a:sym typeface="Arial"/>
              </a:rPr>
              <a:t>Spark grant:  initial support to build an interdisciplinary team and explore a potential idea. Two times a year, application window: January-February and July-August including 4 half day workshops to train interdisciplinary competences (optionally: share flyer ‘Spark training Internal’) </a:t>
            </a:r>
            <a:endParaRPr sz="1000">
              <a:latin typeface="Arial"/>
              <a:ea typeface="Arial"/>
              <a:cs typeface="Arial"/>
              <a:sym typeface="Arial"/>
            </a:endParaRPr>
          </a:p>
          <a:p>
            <a:pPr indent="-203200" lvl="0" marL="457200" rtl="0" algn="l">
              <a:lnSpc>
                <a:spcPct val="100000"/>
              </a:lnSpc>
              <a:spcBef>
                <a:spcPts val="0"/>
              </a:spcBef>
              <a:spcAft>
                <a:spcPts val="0"/>
              </a:spcAft>
              <a:buSzPts val="1000"/>
              <a:buFont typeface="Arial"/>
              <a:buChar char="•"/>
            </a:pPr>
            <a:r>
              <a:rPr lang="nl-NL" sz="1000">
                <a:solidFill>
                  <a:schemeClr val="dk1"/>
                </a:solidFill>
                <a:latin typeface="Arial"/>
                <a:ea typeface="Arial"/>
                <a:cs typeface="Arial"/>
                <a:sym typeface="Arial"/>
              </a:rPr>
              <a:t>Unusual Collaborations (50k - 140k): enable outside-the-box inter-and transdisciplinary research. By </a:t>
            </a:r>
            <a:r>
              <a:rPr b="1" lang="nl-NL" sz="1000">
                <a:solidFill>
                  <a:schemeClr val="dk1"/>
                </a:solidFill>
                <a:latin typeface="Arial"/>
                <a:ea typeface="Arial"/>
                <a:cs typeface="Arial"/>
                <a:sym typeface="Arial"/>
              </a:rPr>
              <a:t>invitation only, </a:t>
            </a:r>
            <a:r>
              <a:rPr lang="nl-NL" sz="1000">
                <a:solidFill>
                  <a:schemeClr val="dk1"/>
                </a:solidFill>
                <a:latin typeface="Arial"/>
                <a:ea typeface="Arial"/>
                <a:cs typeface="Arial"/>
                <a:sym typeface="Arial"/>
              </a:rPr>
              <a:t>to Spark (&gt;1 year) and UCo ( &lt;3 years) teams, once a year</a:t>
            </a:r>
            <a:endParaRPr sz="1000">
              <a:latin typeface="Arial"/>
              <a:ea typeface="Arial"/>
              <a:cs typeface="Arial"/>
              <a:sym typeface="Arial"/>
            </a:endParaRPr>
          </a:p>
          <a:p>
            <a:pPr indent="0" lvl="0" marL="0" rtl="0" algn="l">
              <a:lnSpc>
                <a:spcPct val="100000"/>
              </a:lnSpc>
              <a:spcBef>
                <a:spcPts val="0"/>
              </a:spcBef>
              <a:spcAft>
                <a:spcPts val="0"/>
              </a:spcAft>
              <a:buSzPts val="14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SzPts val="1400"/>
              <a:buFont typeface="Arial"/>
              <a:buNone/>
            </a:pPr>
            <a:r>
              <a:rPr lang="nl-NL" sz="1000">
                <a:solidFill>
                  <a:schemeClr val="dk1"/>
                </a:solidFill>
                <a:latin typeface="Arial"/>
                <a:ea typeface="Arial"/>
                <a:cs typeface="Arial"/>
                <a:sym typeface="Arial"/>
              </a:rPr>
              <a:t>Training and coaching</a:t>
            </a:r>
            <a:endParaRPr sz="1000">
              <a:latin typeface="Arial"/>
              <a:ea typeface="Arial"/>
              <a:cs typeface="Arial"/>
              <a:sym typeface="Arial"/>
            </a:endParaRPr>
          </a:p>
          <a:p>
            <a:pPr indent="-203200" lvl="0" marL="457200" rtl="0" algn="l">
              <a:lnSpc>
                <a:spcPct val="100000"/>
              </a:lnSpc>
              <a:spcBef>
                <a:spcPts val="0"/>
              </a:spcBef>
              <a:spcAft>
                <a:spcPts val="0"/>
              </a:spcAft>
              <a:buSzPts val="1000"/>
              <a:buChar char="•"/>
            </a:pPr>
            <a:r>
              <a:rPr lang="nl-NL" sz="1000">
                <a:solidFill>
                  <a:schemeClr val="dk1"/>
                </a:solidFill>
                <a:latin typeface="Arial"/>
                <a:ea typeface="Arial"/>
                <a:cs typeface="Arial"/>
                <a:sym typeface="Arial"/>
              </a:rPr>
              <a:t>Trainers pool: host the two-day Spark training to strengthen early and mid-career academics’ interdisciplinary competences, prepared for a specific context (optionally: share flyer Spark training external)</a:t>
            </a:r>
            <a:endParaRPr sz="1000">
              <a:latin typeface="Arial"/>
              <a:ea typeface="Arial"/>
              <a:cs typeface="Arial"/>
              <a:sym typeface="Arial"/>
            </a:endParaRPr>
          </a:p>
          <a:p>
            <a:pPr indent="-203200" lvl="0" marL="457200" rtl="0" algn="l">
              <a:lnSpc>
                <a:spcPct val="100000"/>
              </a:lnSpc>
              <a:spcBef>
                <a:spcPts val="0"/>
              </a:spcBef>
              <a:spcAft>
                <a:spcPts val="0"/>
              </a:spcAft>
              <a:buSzPts val="1000"/>
              <a:buChar char="•"/>
            </a:pPr>
            <a:r>
              <a:rPr lang="nl-NL" sz="1000">
                <a:solidFill>
                  <a:schemeClr val="dk1"/>
                </a:solidFill>
                <a:latin typeface="Arial"/>
                <a:ea typeface="Arial"/>
                <a:cs typeface="Arial"/>
                <a:sym typeface="Arial"/>
              </a:rPr>
              <a:t>Process coaches: available to the research teams for guidance on the collaborative process (see example Chronic Pain Team how this process coach was of help in terms of creating the methaphor and to find a common ground -&gt; https://unusualcollaborations.ewuu.nl/2024/10/09/interview-uniting-disciplines-a-journey-towards-understanding-chronic-pain/)</a:t>
            </a:r>
            <a:endParaRPr sz="1000">
              <a:latin typeface="Arial"/>
              <a:ea typeface="Arial"/>
              <a:cs typeface="Arial"/>
              <a:sym typeface="Arial"/>
            </a:endParaRPr>
          </a:p>
          <a:p>
            <a:pPr indent="0" lvl="0" marL="0" rtl="0" algn="l">
              <a:lnSpc>
                <a:spcPct val="100000"/>
              </a:lnSpc>
              <a:spcBef>
                <a:spcPts val="0"/>
              </a:spcBef>
              <a:spcAft>
                <a:spcPts val="0"/>
              </a:spcAft>
              <a:buSzPts val="14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SzPts val="1400"/>
              <a:buFont typeface="Arial"/>
              <a:buNone/>
            </a:pPr>
            <a:r>
              <a:rPr lang="nl-NL" sz="1000">
                <a:solidFill>
                  <a:schemeClr val="dk1"/>
                </a:solidFill>
                <a:latin typeface="Arial"/>
                <a:ea typeface="Arial"/>
                <a:cs typeface="Arial"/>
                <a:sym typeface="Arial"/>
              </a:rPr>
              <a:t>Expertise and resources</a:t>
            </a:r>
            <a:endParaRPr sz="1000">
              <a:latin typeface="Arial"/>
              <a:ea typeface="Arial"/>
              <a:cs typeface="Arial"/>
              <a:sym typeface="Arial"/>
            </a:endParaRPr>
          </a:p>
          <a:p>
            <a:pPr indent="-133350" lvl="0" marL="298450" rtl="0" algn="l">
              <a:lnSpc>
                <a:spcPct val="100000"/>
              </a:lnSpc>
              <a:spcBef>
                <a:spcPts val="0"/>
              </a:spcBef>
              <a:spcAft>
                <a:spcPts val="0"/>
              </a:spcAft>
              <a:buClr>
                <a:schemeClr val="dk1"/>
              </a:buClr>
              <a:buSzPts val="1000"/>
              <a:buChar char="•"/>
            </a:pPr>
            <a:r>
              <a:rPr lang="nl-NL" sz="1000">
                <a:solidFill>
                  <a:schemeClr val="dk1"/>
                </a:solidFill>
                <a:latin typeface="Arial"/>
                <a:ea typeface="Arial"/>
                <a:cs typeface="Arial"/>
                <a:sym typeface="Arial"/>
              </a:rPr>
              <a:t>Documentary on interdisciplinary collaboration for teaching or promotional goals (free access via Youtube, title 1+1=3 Overcoming barriers in interdisciplinary research). Follows an Unusual Collaborations team, Structures of Strength, in their interdisciplinary collaborative work, showcasing the challenges, barriers and ways to overcome them.</a:t>
            </a:r>
            <a:endParaRPr sz="1000">
              <a:latin typeface="Arial"/>
              <a:ea typeface="Arial"/>
              <a:cs typeface="Arial"/>
              <a:sym typeface="Arial"/>
            </a:endParaRPr>
          </a:p>
          <a:p>
            <a:pPr indent="-133350" lvl="0" marL="298450" rtl="0" algn="l">
              <a:lnSpc>
                <a:spcPct val="100000"/>
              </a:lnSpc>
              <a:spcBef>
                <a:spcPts val="0"/>
              </a:spcBef>
              <a:spcAft>
                <a:spcPts val="0"/>
              </a:spcAft>
              <a:buClr>
                <a:schemeClr val="dk1"/>
              </a:buClr>
              <a:buSzPts val="1000"/>
              <a:buChar char="•"/>
            </a:pPr>
            <a:r>
              <a:rPr lang="nl-NL" sz="1000">
                <a:solidFill>
                  <a:schemeClr val="dk1"/>
                </a:solidFill>
                <a:latin typeface="Arial"/>
                <a:ea typeface="Arial"/>
                <a:cs typeface="Arial"/>
                <a:sym typeface="Arial"/>
              </a:rPr>
              <a:t>Explore insights on collaborative processes in blogs written </a:t>
            </a:r>
            <a:r>
              <a:rPr lang="nl-NL" sz="1000">
                <a:latin typeface="Arial"/>
                <a:ea typeface="Arial"/>
                <a:cs typeface="Arial"/>
                <a:sym typeface="Arial"/>
              </a:rPr>
              <a:t>by </a:t>
            </a:r>
            <a:r>
              <a:rPr lang="nl-NL" sz="1000">
                <a:solidFill>
                  <a:schemeClr val="dk1"/>
                </a:solidFill>
                <a:latin typeface="Arial"/>
                <a:ea typeface="Arial"/>
                <a:cs typeface="Arial"/>
                <a:sym typeface="Arial"/>
              </a:rPr>
              <a:t>CUCo-affiliated researchers, all accessible via the website + find the online toolbox with methods and approaches including descriptions about aim, theoretical background and use of these methods</a:t>
            </a:r>
            <a:endParaRPr b="1" sz="1000">
              <a:latin typeface="Arial"/>
              <a:ea typeface="Arial"/>
              <a:cs typeface="Arial"/>
              <a:sym typeface="Arial"/>
            </a:endParaRPr>
          </a:p>
        </p:txBody>
      </p:sp>
      <p:sp>
        <p:nvSpPr>
          <p:cNvPr id="83" name="Google Shape;8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635fd44b2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2f635fd44b2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nl-NL" sz="1000">
                <a:latin typeface="Arial"/>
                <a:ea typeface="Arial"/>
                <a:cs typeface="Arial"/>
                <a:sym typeface="Arial"/>
              </a:rPr>
              <a:t>Essential: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800"/>
              <a:buFont typeface="Arial"/>
              <a:buNone/>
            </a:pPr>
            <a:r>
              <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Attitude of humility and deep listening </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Get to know each other</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Understand each other’s epistemics and language</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Build trust</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Reflect on the process (50% of effort!)</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Dedicated, mission-driven leadership</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Use of creative methods</a:t>
            </a:r>
            <a:endParaRPr sz="1000">
              <a:latin typeface="Arial"/>
              <a:ea typeface="Arial"/>
              <a:cs typeface="Arial"/>
              <a:sym typeface="Arial"/>
            </a:endParaRPr>
          </a:p>
          <a:p>
            <a:pPr indent="-292100" lvl="0" marL="342900" rtl="0" algn="l">
              <a:lnSpc>
                <a:spcPct val="100000"/>
              </a:lnSpc>
              <a:spcBef>
                <a:spcPts val="0"/>
              </a:spcBef>
              <a:spcAft>
                <a:spcPts val="0"/>
              </a:spcAft>
              <a:buClr>
                <a:srgbClr val="FF7A4D"/>
              </a:buClr>
              <a:buSzPts val="1000"/>
              <a:buFont typeface="Arial"/>
              <a:buChar char="•"/>
            </a:pPr>
            <a:r>
              <a:rPr lang="nl-NL" sz="1000">
                <a:latin typeface="Arial"/>
                <a:ea typeface="Arial"/>
                <a:cs typeface="Arial"/>
                <a:sym typeface="Arial"/>
              </a:rPr>
              <a:t>Time</a:t>
            </a:r>
            <a:endParaRPr b="1" sz="1000">
              <a:latin typeface="Arial"/>
              <a:ea typeface="Arial"/>
              <a:cs typeface="Arial"/>
              <a:sym typeface="Arial"/>
            </a:endParaRPr>
          </a:p>
        </p:txBody>
      </p:sp>
      <p:sp>
        <p:nvSpPr>
          <p:cNvPr id="96" name="Google Shape;96;g2f635fd44b2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example projects (Sparks &amp; UCo) - 2024</a:t>
            </a:r>
            <a:endParaRPr sz="1000">
              <a:latin typeface="Arial"/>
              <a:ea typeface="Arial"/>
              <a:cs typeface="Arial"/>
              <a:sym typeface="Arial"/>
            </a:endParaRPr>
          </a:p>
        </p:txBody>
      </p:sp>
      <p:sp>
        <p:nvSpPr>
          <p:cNvPr id="122" name="Google Shape;1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000">
                <a:latin typeface="Arial"/>
                <a:ea typeface="Arial"/>
                <a:cs typeface="Arial"/>
                <a:sym typeface="Arial"/>
              </a:rPr>
              <a:t>example projects (Sparks &amp; UCo) - 2024</a:t>
            </a:r>
            <a:endParaRPr sz="1000">
              <a:latin typeface="Arial"/>
              <a:ea typeface="Arial"/>
              <a:cs typeface="Arial"/>
              <a:sym typeface="Arial"/>
            </a:endParaRPr>
          </a:p>
        </p:txBody>
      </p:sp>
      <p:sp>
        <p:nvSpPr>
          <p:cNvPr id="130" name="Google Shape;1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13"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b="21879" l="0" r="0" t="21862"/>
          <a:stretch/>
        </p:blipFill>
        <p:spPr>
          <a:xfrm>
            <a:off x="2117" y="0"/>
            <a:ext cx="12189884" cy="6858000"/>
          </a:xfrm>
          <a:prstGeom prst="rect">
            <a:avLst/>
          </a:prstGeom>
          <a:noFill/>
          <a:ln>
            <a:noFill/>
          </a:ln>
        </p:spPr>
      </p:pic>
      <p:sp>
        <p:nvSpPr>
          <p:cNvPr id="15" name="Google Shape;15;p8"/>
          <p:cNvSpPr txBox="1"/>
          <p:nvPr>
            <p:ph idx="1" type="subTitle"/>
          </p:nvPr>
        </p:nvSpPr>
        <p:spPr>
          <a:xfrm>
            <a:off x="2748852" y="3791359"/>
            <a:ext cx="4455512" cy="700192"/>
          </a:xfrm>
          <a:prstGeom prst="rect">
            <a:avLst/>
          </a:prstGeom>
          <a:noFill/>
          <a:ln>
            <a:noFill/>
          </a:ln>
        </p:spPr>
        <p:txBody>
          <a:bodyPr anchorCtr="0" anchor="t" bIns="45700" lIns="91425" spcFirstLastPara="1" rIns="91425" wrap="square" tIns="0">
            <a:noAutofit/>
          </a:bodyPr>
          <a:lstStyle>
            <a:lvl1pPr lvl="0" algn="l">
              <a:lnSpc>
                <a:spcPct val="120000"/>
              </a:lnSpc>
              <a:spcBef>
                <a:spcPts val="0"/>
              </a:spcBef>
              <a:spcAft>
                <a:spcPts val="0"/>
              </a:spcAft>
              <a:buSzPts val="1500"/>
              <a:buNone/>
              <a:defRPr b="0" sz="2000">
                <a:solidFill>
                  <a:schemeClr val="dk1"/>
                </a:solidFill>
              </a:defRPr>
            </a:lvl1pPr>
            <a:lvl2pPr lvl="1" algn="ctr">
              <a:lnSpc>
                <a:spcPct val="100000"/>
              </a:lnSpc>
              <a:spcBef>
                <a:spcPts val="800"/>
              </a:spcBef>
              <a:spcAft>
                <a:spcPts val="0"/>
              </a:spcAft>
              <a:buClr>
                <a:srgbClr val="888888"/>
              </a:buClr>
              <a:buSzPts val="1600"/>
              <a:buFont typeface="Karla"/>
              <a:buNone/>
              <a:defRPr>
                <a:solidFill>
                  <a:srgbClr val="888888"/>
                </a:solidFill>
              </a:defRPr>
            </a:lvl2pPr>
            <a:lvl3pPr lvl="2" algn="ctr">
              <a:lnSpc>
                <a:spcPct val="100000"/>
              </a:lnSpc>
              <a:spcBef>
                <a:spcPts val="800"/>
              </a:spcBef>
              <a:spcAft>
                <a:spcPts val="0"/>
              </a:spcAft>
              <a:buSzPts val="1600"/>
              <a:buNone/>
              <a:defRPr>
                <a:solidFill>
                  <a:srgbClr val="888888"/>
                </a:solidFill>
              </a:defRPr>
            </a:lvl3pPr>
            <a:lvl4pPr lvl="3" algn="ctr">
              <a:lnSpc>
                <a:spcPct val="100000"/>
              </a:lnSpc>
              <a:spcBef>
                <a:spcPts val="800"/>
              </a:spcBef>
              <a:spcAft>
                <a:spcPts val="0"/>
              </a:spcAft>
              <a:buSzPts val="1600"/>
              <a:buNone/>
              <a:defRPr>
                <a:solidFill>
                  <a:srgbClr val="888888"/>
                </a:solidFill>
              </a:defRPr>
            </a:lvl4pPr>
            <a:lvl5pPr lvl="4" algn="ctr">
              <a:lnSpc>
                <a:spcPct val="100000"/>
              </a:lnSpc>
              <a:spcBef>
                <a:spcPts val="800"/>
              </a:spcBef>
              <a:spcAft>
                <a:spcPts val="0"/>
              </a:spcAft>
              <a:buSzPts val="16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p:txBody>
      </p:sp>
      <p:pic>
        <p:nvPicPr>
          <p:cNvPr id="16" name="Google Shape;16;p8"/>
          <p:cNvPicPr preferRelativeResize="0"/>
          <p:nvPr/>
        </p:nvPicPr>
        <p:blipFill rotWithShape="1">
          <a:blip r:embed="rId3">
            <a:alphaModFix/>
          </a:blip>
          <a:srcRect b="0" l="16333" r="0" t="29398"/>
          <a:stretch/>
        </p:blipFill>
        <p:spPr>
          <a:xfrm flipH="1">
            <a:off x="7204363" y="-1"/>
            <a:ext cx="4987636" cy="4208801"/>
          </a:xfrm>
          <a:prstGeom prst="rect">
            <a:avLst/>
          </a:prstGeom>
          <a:noFill/>
          <a:ln>
            <a:noFill/>
          </a:ln>
        </p:spPr>
      </p:pic>
      <p:sp>
        <p:nvSpPr>
          <p:cNvPr id="17" name="Google Shape;17;p8"/>
          <p:cNvSpPr txBox="1"/>
          <p:nvPr>
            <p:ph type="ctrTitle"/>
          </p:nvPr>
        </p:nvSpPr>
        <p:spPr>
          <a:xfrm>
            <a:off x="1148219" y="572494"/>
            <a:ext cx="6056144" cy="3220567"/>
          </a:xfrm>
          <a:prstGeom prst="rect">
            <a:avLst/>
          </a:prstGeom>
          <a:noFill/>
          <a:ln>
            <a:noFill/>
          </a:ln>
        </p:spPr>
        <p:txBody>
          <a:bodyPr anchorCtr="0" anchor="b" bIns="0" lIns="72000" spcFirstLastPara="1" rIns="72000" wrap="square" tIns="72000">
            <a:noAutofit/>
          </a:bodyPr>
          <a:lstStyle>
            <a:lvl1pPr lvl="0" algn="l">
              <a:lnSpc>
                <a:spcPct val="100000"/>
              </a:lnSpc>
              <a:spcBef>
                <a:spcPts val="0"/>
              </a:spcBef>
              <a:spcAft>
                <a:spcPts val="0"/>
              </a:spcAft>
              <a:buClr>
                <a:schemeClr val="dk1"/>
              </a:buClr>
              <a:buSzPts val="6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p:nvPr/>
        </p:nvSpPr>
        <p:spPr>
          <a:xfrm>
            <a:off x="1273480" y="3858363"/>
            <a:ext cx="1344000" cy="1152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
        <p:nvSpPr>
          <p:cNvPr id="19" name="Google Shape;19;p8"/>
          <p:cNvSpPr/>
          <p:nvPr/>
        </p:nvSpPr>
        <p:spPr>
          <a:xfrm>
            <a:off x="6705603" y="173091"/>
            <a:ext cx="1140032" cy="1140032"/>
          </a:xfrm>
          <a:prstGeom prst="ellipse">
            <a:avLst/>
          </a:prstGeom>
          <a:noFill/>
          <a:ln cap="flat" cmpd="sng" w="12700">
            <a:solidFill>
              <a:schemeClr val="dk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pic>
        <p:nvPicPr>
          <p:cNvPr id="20" name="Google Shape;20;p8"/>
          <p:cNvPicPr preferRelativeResize="0"/>
          <p:nvPr/>
        </p:nvPicPr>
        <p:blipFill rotWithShape="1">
          <a:blip r:embed="rId4">
            <a:alphaModFix/>
          </a:blip>
          <a:srcRect b="0" l="0" r="0" t="0"/>
          <a:stretch/>
        </p:blipFill>
        <p:spPr>
          <a:xfrm>
            <a:off x="1405441" y="5853665"/>
            <a:ext cx="938112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obj">
  <p:cSld name="OBJECT">
    <p:spTree>
      <p:nvGrpSpPr>
        <p:cNvPr id="21" name="Shape 21"/>
        <p:cNvGrpSpPr/>
        <p:nvPr/>
      </p:nvGrpSpPr>
      <p:grpSpPr>
        <a:xfrm>
          <a:off x="0" y="0"/>
          <a:ext cx="0" cy="0"/>
          <a:chOff x="0" y="0"/>
          <a:chExt cx="0" cy="0"/>
        </a:xfrm>
      </p:grpSpPr>
      <p:pic>
        <p:nvPicPr>
          <p:cNvPr id="22" name="Google Shape;22;p9"/>
          <p:cNvPicPr preferRelativeResize="0"/>
          <p:nvPr/>
        </p:nvPicPr>
        <p:blipFill rotWithShape="1">
          <a:blip r:embed="rId2">
            <a:alphaModFix/>
          </a:blip>
          <a:srcRect b="21879" l="0" r="0" t="21862"/>
          <a:stretch/>
        </p:blipFill>
        <p:spPr>
          <a:xfrm>
            <a:off x="2117" y="0"/>
            <a:ext cx="12189884" cy="6858000"/>
          </a:xfrm>
          <a:prstGeom prst="rect">
            <a:avLst/>
          </a:prstGeom>
          <a:noFill/>
          <a:ln>
            <a:noFill/>
          </a:ln>
        </p:spPr>
      </p:pic>
      <p:pic>
        <p:nvPicPr>
          <p:cNvPr id="23" name="Google Shape;23;p9"/>
          <p:cNvPicPr preferRelativeResize="0"/>
          <p:nvPr/>
        </p:nvPicPr>
        <p:blipFill rotWithShape="1">
          <a:blip r:embed="rId3">
            <a:alphaModFix/>
          </a:blip>
          <a:srcRect b="0" l="16333" r="0" t="29398"/>
          <a:stretch/>
        </p:blipFill>
        <p:spPr>
          <a:xfrm>
            <a:off x="0" y="0"/>
            <a:ext cx="1984401" cy="1674531"/>
          </a:xfrm>
          <a:prstGeom prst="rect">
            <a:avLst/>
          </a:prstGeom>
          <a:noFill/>
          <a:ln>
            <a:noFill/>
          </a:ln>
        </p:spPr>
      </p:pic>
      <p:sp>
        <p:nvSpPr>
          <p:cNvPr id="24" name="Google Shape;24;p9"/>
          <p:cNvSpPr txBox="1"/>
          <p:nvPr>
            <p:ph type="title"/>
          </p:nvPr>
        </p:nvSpPr>
        <p:spPr>
          <a:xfrm>
            <a:off x="444256" y="484339"/>
            <a:ext cx="11188944" cy="544463"/>
          </a:xfrm>
          <a:prstGeom prst="rect">
            <a:avLst/>
          </a:prstGeom>
          <a:noFill/>
          <a:ln>
            <a:noFill/>
          </a:ln>
        </p:spPr>
        <p:txBody>
          <a:bodyPr anchorCtr="0" anchor="ctr" bIns="0" lIns="72000" spcFirstLastPara="1" rIns="72000" wrap="square" tIns="108000">
            <a:noAutofit/>
          </a:bodyPr>
          <a:lstStyle>
            <a:lvl1pPr lvl="0" algn="l">
              <a:lnSpc>
                <a:spcPct val="133333"/>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1110424" y="1782991"/>
            <a:ext cx="10522776" cy="425288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a:lvl1pPr>
            <a:lvl2pPr indent="-228600" lvl="1" marL="914400" algn="l">
              <a:lnSpc>
                <a:spcPct val="100000"/>
              </a:lnSpc>
              <a:spcBef>
                <a:spcPts val="800"/>
              </a:spcBef>
              <a:spcAft>
                <a:spcPts val="0"/>
              </a:spcAft>
              <a:buClr>
                <a:schemeClr val="dk1"/>
              </a:buClr>
              <a:buSzPts val="1800"/>
              <a:buNone/>
              <a:defRPr/>
            </a:lvl2pPr>
            <a:lvl3pPr indent="-330200" lvl="2" marL="1371600" algn="l">
              <a:lnSpc>
                <a:spcPct val="100000"/>
              </a:lnSpc>
              <a:spcBef>
                <a:spcPts val="800"/>
              </a:spcBef>
              <a:spcAft>
                <a:spcPts val="0"/>
              </a:spcAft>
              <a:buSzPts val="1600"/>
              <a:buChar char="●"/>
              <a:defRPr/>
            </a:lvl3pPr>
            <a:lvl4pPr indent="-350519" lvl="3" marL="1828800" algn="l">
              <a:lnSpc>
                <a:spcPct val="100000"/>
              </a:lnSpc>
              <a:spcBef>
                <a:spcPts val="800"/>
              </a:spcBef>
              <a:spcAft>
                <a:spcPts val="0"/>
              </a:spcAft>
              <a:buSzPts val="1920"/>
              <a:buChar char="▪"/>
              <a:defRPr/>
            </a:lvl4pPr>
            <a:lvl5pPr indent="-330200" lvl="4" marL="2286000" algn="l">
              <a:lnSpc>
                <a:spcPct val="100000"/>
              </a:lnSpc>
              <a:spcBef>
                <a:spcPts val="800"/>
              </a:spcBef>
              <a:spcAft>
                <a:spcPts val="0"/>
              </a:spcAft>
              <a:buSzPts val="1600"/>
              <a:buChar char="−"/>
              <a:defRPr/>
            </a:lvl5pPr>
            <a:lvl6pPr indent="-342900" lvl="5" marL="2743200" algn="l">
              <a:lnSpc>
                <a:spcPct val="100000"/>
              </a:lnSpc>
              <a:spcBef>
                <a:spcPts val="480"/>
              </a:spcBef>
              <a:spcAft>
                <a:spcPts val="0"/>
              </a:spcAft>
              <a:buClr>
                <a:schemeClr val="dk1"/>
              </a:buClr>
              <a:buSzPts val="1800"/>
              <a:buChar char="•"/>
              <a:defRPr/>
            </a:lvl6pPr>
            <a:lvl7pPr indent="-342900" lvl="6" marL="3200400" algn="l">
              <a:lnSpc>
                <a:spcPct val="100000"/>
              </a:lnSpc>
              <a:spcBef>
                <a:spcPts val="480"/>
              </a:spcBef>
              <a:spcAft>
                <a:spcPts val="0"/>
              </a:spcAft>
              <a:buClr>
                <a:schemeClr val="dk1"/>
              </a:buClr>
              <a:buSzPts val="1800"/>
              <a:buChar char="•"/>
              <a:defRPr/>
            </a:lvl7pPr>
            <a:lvl8pPr indent="-342900" lvl="7" marL="3657600" algn="l">
              <a:lnSpc>
                <a:spcPct val="100000"/>
              </a:lnSpc>
              <a:spcBef>
                <a:spcPts val="480"/>
              </a:spcBef>
              <a:spcAft>
                <a:spcPts val="0"/>
              </a:spcAft>
              <a:buClr>
                <a:schemeClr val="dk1"/>
              </a:buClr>
              <a:buSzPts val="1800"/>
              <a:buChar char="•"/>
              <a:defRPr/>
            </a:lvl8pPr>
            <a:lvl9pPr indent="-342900" lvl="8" marL="4114800" algn="l">
              <a:lnSpc>
                <a:spcPct val="100000"/>
              </a:lnSpc>
              <a:spcBef>
                <a:spcPts val="480"/>
              </a:spcBef>
              <a:spcAft>
                <a:spcPts val="0"/>
              </a:spcAft>
              <a:buClr>
                <a:schemeClr val="dk1"/>
              </a:buClr>
              <a:buSzPts val="1800"/>
              <a:buChar char="•"/>
              <a:defRPr/>
            </a:lvl9pPr>
          </a:lstStyle>
          <a:p/>
        </p:txBody>
      </p:sp>
      <p:pic>
        <p:nvPicPr>
          <p:cNvPr id="26" name="Google Shape;26;p9"/>
          <p:cNvPicPr preferRelativeResize="0"/>
          <p:nvPr/>
        </p:nvPicPr>
        <p:blipFill rotWithShape="1">
          <a:blip r:embed="rId4">
            <a:alphaModFix/>
          </a:blip>
          <a:srcRect b="0" l="0" r="0" t="0"/>
          <a:stretch/>
        </p:blipFill>
        <p:spPr>
          <a:xfrm>
            <a:off x="2656257" y="6269639"/>
            <a:ext cx="6879489" cy="528000"/>
          </a:xfrm>
          <a:prstGeom prst="rect">
            <a:avLst/>
          </a:prstGeom>
          <a:noFill/>
          <a:ln>
            <a:noFill/>
          </a:ln>
        </p:spPr>
      </p:pic>
      <p:pic>
        <p:nvPicPr>
          <p:cNvPr id="27" name="Google Shape;27;p9"/>
          <p:cNvPicPr preferRelativeResize="0"/>
          <p:nvPr/>
        </p:nvPicPr>
        <p:blipFill rotWithShape="1">
          <a:blip r:embed="rId3">
            <a:alphaModFix/>
          </a:blip>
          <a:srcRect b="0" l="16333" r="0" t="29398"/>
          <a:stretch/>
        </p:blipFill>
        <p:spPr>
          <a:xfrm rot="10800000">
            <a:off x="11494771" y="6269639"/>
            <a:ext cx="697229" cy="588355"/>
          </a:xfrm>
          <a:prstGeom prst="rect">
            <a:avLst/>
          </a:prstGeom>
          <a:noFill/>
          <a:ln>
            <a:noFill/>
          </a:ln>
        </p:spPr>
      </p:pic>
      <p:sp>
        <p:nvSpPr>
          <p:cNvPr id="28" name="Google Shape;28;p9"/>
          <p:cNvSpPr/>
          <p:nvPr/>
        </p:nvSpPr>
        <p:spPr>
          <a:xfrm>
            <a:off x="9642764" y="93920"/>
            <a:ext cx="2537363" cy="2537363"/>
          </a:xfrm>
          <a:prstGeom prst="ellipse">
            <a:avLst/>
          </a:prstGeom>
          <a:noFill/>
          <a:ln cap="flat" cmpd="sng" w="12700">
            <a:solidFill>
              <a:schemeClr val="l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
        <p:nvSpPr>
          <p:cNvPr id="29" name="Google Shape;29;p9"/>
          <p:cNvSpPr/>
          <p:nvPr/>
        </p:nvSpPr>
        <p:spPr>
          <a:xfrm>
            <a:off x="102923" y="5177642"/>
            <a:ext cx="1555133" cy="1555133"/>
          </a:xfrm>
          <a:prstGeom prst="ellipse">
            <a:avLst/>
          </a:prstGeom>
          <a:noFill/>
          <a:ln cap="flat" cmpd="sng" w="12700">
            <a:solidFill>
              <a:schemeClr val="l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
        <p:nvSpPr>
          <p:cNvPr id="30" name="Google Shape;30;p9"/>
          <p:cNvSpPr txBox="1"/>
          <p:nvPr>
            <p:ph idx="12" type="sldNum"/>
          </p:nvPr>
        </p:nvSpPr>
        <p:spPr>
          <a:xfrm>
            <a:off x="11603026" y="6356742"/>
            <a:ext cx="588975" cy="4067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1pPr>
            <a:lvl2pPr indent="0" lvl="1"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2pPr>
            <a:lvl3pPr indent="0" lvl="2"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3pPr>
            <a:lvl4pPr indent="0" lvl="3"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4pPr>
            <a:lvl5pPr indent="0" lvl="4"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5pPr>
            <a:lvl6pPr indent="0" lvl="5"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6pPr>
            <a:lvl7pPr indent="0" lvl="6"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7pPr>
            <a:lvl8pPr indent="0" lvl="7"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8pPr>
            <a:lvl9pPr indent="0" lvl="8"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9pPr>
          </a:lstStyle>
          <a:p>
            <a:pPr indent="0" lvl="0" marL="0" rtl="0" algn="ctr">
              <a:spcBef>
                <a:spcPts val="0"/>
              </a:spcBef>
              <a:spcAft>
                <a:spcPts val="0"/>
              </a:spcAft>
              <a:buNone/>
            </a:pPr>
            <a:fld id="{00000000-1234-1234-1234-123412341234}" type="slidenum">
              <a:rPr lang="nl-NL"/>
              <a:t>‹#›</a:t>
            </a:fld>
            <a:endParaRPr/>
          </a:p>
        </p:txBody>
      </p:sp>
      <p:sp>
        <p:nvSpPr>
          <p:cNvPr id="31" name="Google Shape;31;p9"/>
          <p:cNvSpPr/>
          <p:nvPr/>
        </p:nvSpPr>
        <p:spPr>
          <a:xfrm>
            <a:off x="557825" y="1072227"/>
            <a:ext cx="705825" cy="1152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pic>
        <p:nvPicPr>
          <p:cNvPr id="33" name="Google Shape;33;p11"/>
          <p:cNvPicPr preferRelativeResize="0"/>
          <p:nvPr/>
        </p:nvPicPr>
        <p:blipFill rotWithShape="1">
          <a:blip r:embed="rId2">
            <a:alphaModFix/>
          </a:blip>
          <a:srcRect b="21879" l="0" r="0" t="21862"/>
          <a:stretch/>
        </p:blipFill>
        <p:spPr>
          <a:xfrm>
            <a:off x="2117" y="0"/>
            <a:ext cx="12189884" cy="6858000"/>
          </a:xfrm>
          <a:prstGeom prst="rect">
            <a:avLst/>
          </a:prstGeom>
          <a:noFill/>
          <a:ln>
            <a:noFill/>
          </a:ln>
        </p:spPr>
      </p:pic>
      <p:sp>
        <p:nvSpPr>
          <p:cNvPr id="34" name="Google Shape;34;p11"/>
          <p:cNvSpPr txBox="1"/>
          <p:nvPr>
            <p:ph idx="1" type="subTitle"/>
          </p:nvPr>
        </p:nvSpPr>
        <p:spPr>
          <a:xfrm>
            <a:off x="2748851" y="4139024"/>
            <a:ext cx="5948715" cy="1140643"/>
          </a:xfrm>
          <a:prstGeom prst="rect">
            <a:avLst/>
          </a:prstGeom>
          <a:noFill/>
          <a:ln>
            <a:noFill/>
          </a:ln>
        </p:spPr>
        <p:txBody>
          <a:bodyPr anchorCtr="0" anchor="t" bIns="45700" lIns="91425" spcFirstLastPara="1" rIns="91425" wrap="square" tIns="0">
            <a:noAutofit/>
          </a:bodyPr>
          <a:lstStyle>
            <a:lvl1pPr lvl="0" algn="l">
              <a:lnSpc>
                <a:spcPct val="112500"/>
              </a:lnSpc>
              <a:spcBef>
                <a:spcPts val="0"/>
              </a:spcBef>
              <a:spcAft>
                <a:spcPts val="0"/>
              </a:spcAft>
              <a:buSzPts val="1600"/>
              <a:buNone/>
              <a:defRPr b="0" sz="2133">
                <a:solidFill>
                  <a:schemeClr val="dk1"/>
                </a:solidFill>
              </a:defRPr>
            </a:lvl1pPr>
            <a:lvl2pPr lvl="1" algn="ctr">
              <a:lnSpc>
                <a:spcPct val="100000"/>
              </a:lnSpc>
              <a:spcBef>
                <a:spcPts val="800"/>
              </a:spcBef>
              <a:spcAft>
                <a:spcPts val="0"/>
              </a:spcAft>
              <a:buClr>
                <a:srgbClr val="888888"/>
              </a:buClr>
              <a:buSzPts val="1600"/>
              <a:buFont typeface="Karla"/>
              <a:buNone/>
              <a:defRPr>
                <a:solidFill>
                  <a:srgbClr val="888888"/>
                </a:solidFill>
              </a:defRPr>
            </a:lvl2pPr>
            <a:lvl3pPr lvl="2" algn="ctr">
              <a:lnSpc>
                <a:spcPct val="100000"/>
              </a:lnSpc>
              <a:spcBef>
                <a:spcPts val="800"/>
              </a:spcBef>
              <a:spcAft>
                <a:spcPts val="0"/>
              </a:spcAft>
              <a:buSzPts val="1600"/>
              <a:buNone/>
              <a:defRPr>
                <a:solidFill>
                  <a:srgbClr val="888888"/>
                </a:solidFill>
              </a:defRPr>
            </a:lvl3pPr>
            <a:lvl4pPr lvl="3" algn="ctr">
              <a:lnSpc>
                <a:spcPct val="100000"/>
              </a:lnSpc>
              <a:spcBef>
                <a:spcPts val="800"/>
              </a:spcBef>
              <a:spcAft>
                <a:spcPts val="0"/>
              </a:spcAft>
              <a:buSzPts val="1600"/>
              <a:buNone/>
              <a:defRPr>
                <a:solidFill>
                  <a:srgbClr val="888888"/>
                </a:solidFill>
              </a:defRPr>
            </a:lvl4pPr>
            <a:lvl5pPr lvl="4" algn="ctr">
              <a:lnSpc>
                <a:spcPct val="100000"/>
              </a:lnSpc>
              <a:spcBef>
                <a:spcPts val="800"/>
              </a:spcBef>
              <a:spcAft>
                <a:spcPts val="0"/>
              </a:spcAft>
              <a:buSzPts val="1600"/>
              <a:buNone/>
              <a:defRPr>
                <a:solidFill>
                  <a:srgbClr val="888888"/>
                </a:solidFill>
              </a:defRPr>
            </a:lvl5pPr>
            <a:lvl6pPr lvl="5" algn="ctr">
              <a:lnSpc>
                <a:spcPct val="100000"/>
              </a:lnSpc>
              <a:spcBef>
                <a:spcPts val="533"/>
              </a:spcBef>
              <a:spcAft>
                <a:spcPts val="0"/>
              </a:spcAft>
              <a:buClr>
                <a:srgbClr val="888888"/>
              </a:buClr>
              <a:buSzPts val="2000"/>
              <a:buNone/>
              <a:defRPr>
                <a:solidFill>
                  <a:srgbClr val="888888"/>
                </a:solidFill>
              </a:defRPr>
            </a:lvl6pPr>
            <a:lvl7pPr lvl="6" algn="ctr">
              <a:lnSpc>
                <a:spcPct val="100000"/>
              </a:lnSpc>
              <a:spcBef>
                <a:spcPts val="533"/>
              </a:spcBef>
              <a:spcAft>
                <a:spcPts val="0"/>
              </a:spcAft>
              <a:buClr>
                <a:srgbClr val="888888"/>
              </a:buClr>
              <a:buSzPts val="2000"/>
              <a:buNone/>
              <a:defRPr>
                <a:solidFill>
                  <a:srgbClr val="888888"/>
                </a:solidFill>
              </a:defRPr>
            </a:lvl7pPr>
            <a:lvl8pPr lvl="7" algn="ctr">
              <a:lnSpc>
                <a:spcPct val="100000"/>
              </a:lnSpc>
              <a:spcBef>
                <a:spcPts val="533"/>
              </a:spcBef>
              <a:spcAft>
                <a:spcPts val="0"/>
              </a:spcAft>
              <a:buClr>
                <a:srgbClr val="888888"/>
              </a:buClr>
              <a:buSzPts val="2000"/>
              <a:buNone/>
              <a:defRPr>
                <a:solidFill>
                  <a:srgbClr val="888888"/>
                </a:solidFill>
              </a:defRPr>
            </a:lvl8pPr>
            <a:lvl9pPr lvl="8" algn="ctr">
              <a:lnSpc>
                <a:spcPct val="100000"/>
              </a:lnSpc>
              <a:spcBef>
                <a:spcPts val="533"/>
              </a:spcBef>
              <a:spcAft>
                <a:spcPts val="0"/>
              </a:spcAft>
              <a:buClr>
                <a:srgbClr val="888888"/>
              </a:buClr>
              <a:buSzPts val="2000"/>
              <a:buNone/>
              <a:defRPr>
                <a:solidFill>
                  <a:srgbClr val="888888"/>
                </a:solidFill>
              </a:defRPr>
            </a:lvl9pPr>
          </a:lstStyle>
          <a:p/>
        </p:txBody>
      </p:sp>
      <p:pic>
        <p:nvPicPr>
          <p:cNvPr id="35" name="Google Shape;35;p11"/>
          <p:cNvPicPr preferRelativeResize="0"/>
          <p:nvPr/>
        </p:nvPicPr>
        <p:blipFill rotWithShape="1">
          <a:blip r:embed="rId3">
            <a:alphaModFix/>
          </a:blip>
          <a:srcRect b="0" l="16333" r="0" t="29398"/>
          <a:stretch/>
        </p:blipFill>
        <p:spPr>
          <a:xfrm>
            <a:off x="-2" y="0"/>
            <a:ext cx="3452539" cy="2913413"/>
          </a:xfrm>
          <a:prstGeom prst="rect">
            <a:avLst/>
          </a:prstGeom>
          <a:noFill/>
          <a:ln>
            <a:noFill/>
          </a:ln>
        </p:spPr>
      </p:pic>
      <p:sp>
        <p:nvSpPr>
          <p:cNvPr id="36" name="Google Shape;36;p11"/>
          <p:cNvSpPr txBox="1"/>
          <p:nvPr>
            <p:ph type="ctrTitle"/>
          </p:nvPr>
        </p:nvSpPr>
        <p:spPr>
          <a:xfrm>
            <a:off x="1148219" y="992487"/>
            <a:ext cx="7549347" cy="3148239"/>
          </a:xfrm>
          <a:prstGeom prst="rect">
            <a:avLst/>
          </a:prstGeom>
          <a:noFill/>
          <a:ln>
            <a:noFill/>
          </a:ln>
        </p:spPr>
        <p:txBody>
          <a:bodyPr anchorCtr="0" anchor="b" bIns="0" lIns="72000" spcFirstLastPara="1" rIns="72000" wrap="square" tIns="72000">
            <a:noAutofit/>
          </a:bodyPr>
          <a:lstStyle>
            <a:lvl1pPr lvl="0" algn="l">
              <a:lnSpc>
                <a:spcPct val="92592"/>
              </a:lnSpc>
              <a:spcBef>
                <a:spcPts val="0"/>
              </a:spcBef>
              <a:spcAft>
                <a:spcPts val="0"/>
              </a:spcAft>
              <a:buClr>
                <a:schemeClr val="dk1"/>
              </a:buClr>
              <a:buSzPts val="5400"/>
              <a:buFont typeface="Arial"/>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p:nvPr/>
        </p:nvSpPr>
        <p:spPr>
          <a:xfrm>
            <a:off x="1273480" y="4206028"/>
            <a:ext cx="1344000" cy="1152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pic>
        <p:nvPicPr>
          <p:cNvPr id="38" name="Google Shape;38;p11"/>
          <p:cNvPicPr preferRelativeResize="0"/>
          <p:nvPr/>
        </p:nvPicPr>
        <p:blipFill rotWithShape="1">
          <a:blip r:embed="rId4">
            <a:alphaModFix/>
          </a:blip>
          <a:srcRect b="0" l="0" r="0" t="0"/>
          <a:stretch/>
        </p:blipFill>
        <p:spPr>
          <a:xfrm>
            <a:off x="1405441" y="5853665"/>
            <a:ext cx="9381121" cy="720000"/>
          </a:xfrm>
          <a:prstGeom prst="rect">
            <a:avLst/>
          </a:prstGeom>
          <a:noFill/>
          <a:ln>
            <a:noFill/>
          </a:ln>
        </p:spPr>
      </p:pic>
      <p:sp>
        <p:nvSpPr>
          <p:cNvPr id="39" name="Google Shape;39;p11"/>
          <p:cNvSpPr/>
          <p:nvPr/>
        </p:nvSpPr>
        <p:spPr>
          <a:xfrm>
            <a:off x="10339450" y="173089"/>
            <a:ext cx="1638799" cy="1638799"/>
          </a:xfrm>
          <a:prstGeom prst="ellipse">
            <a:avLst/>
          </a:prstGeom>
          <a:noFill/>
          <a:ln cap="flat" cmpd="sng" w="12700">
            <a:solidFill>
              <a:schemeClr val="dk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pic>
        <p:nvPicPr>
          <p:cNvPr id="41" name="Google Shape;41;p10"/>
          <p:cNvPicPr preferRelativeResize="0"/>
          <p:nvPr/>
        </p:nvPicPr>
        <p:blipFill rotWithShape="1">
          <a:blip r:embed="rId2">
            <a:alphaModFix/>
          </a:blip>
          <a:srcRect b="21879" l="0" r="0" t="21862"/>
          <a:stretch/>
        </p:blipFill>
        <p:spPr>
          <a:xfrm>
            <a:off x="2117" y="0"/>
            <a:ext cx="12189884" cy="6858000"/>
          </a:xfrm>
          <a:prstGeom prst="rect">
            <a:avLst/>
          </a:prstGeom>
          <a:noFill/>
          <a:ln>
            <a:noFill/>
          </a:ln>
        </p:spPr>
      </p:pic>
      <p:pic>
        <p:nvPicPr>
          <p:cNvPr id="42" name="Google Shape;42;p10"/>
          <p:cNvPicPr preferRelativeResize="0"/>
          <p:nvPr/>
        </p:nvPicPr>
        <p:blipFill rotWithShape="1">
          <a:blip r:embed="rId3">
            <a:alphaModFix/>
          </a:blip>
          <a:srcRect b="0" l="16333" r="0" t="29398"/>
          <a:stretch/>
        </p:blipFill>
        <p:spPr>
          <a:xfrm>
            <a:off x="0" y="0"/>
            <a:ext cx="1984401" cy="1674531"/>
          </a:xfrm>
          <a:prstGeom prst="rect">
            <a:avLst/>
          </a:prstGeom>
          <a:noFill/>
          <a:ln>
            <a:noFill/>
          </a:ln>
        </p:spPr>
      </p:pic>
      <p:sp>
        <p:nvSpPr>
          <p:cNvPr id="43" name="Google Shape;43;p10"/>
          <p:cNvSpPr txBox="1"/>
          <p:nvPr>
            <p:ph type="title"/>
          </p:nvPr>
        </p:nvSpPr>
        <p:spPr>
          <a:xfrm>
            <a:off x="444256" y="484339"/>
            <a:ext cx="11188944" cy="544463"/>
          </a:xfrm>
          <a:prstGeom prst="rect">
            <a:avLst/>
          </a:prstGeom>
          <a:noFill/>
          <a:ln>
            <a:noFill/>
          </a:ln>
        </p:spPr>
        <p:txBody>
          <a:bodyPr anchorCtr="0" anchor="ctr" bIns="0" lIns="72000" spcFirstLastPara="1" rIns="72000" wrap="square" tIns="108000">
            <a:noAutofit/>
          </a:bodyPr>
          <a:lstStyle>
            <a:lvl1pPr lvl="0" algn="l">
              <a:lnSpc>
                <a:spcPct val="133333"/>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4" name="Google Shape;44;p10"/>
          <p:cNvPicPr preferRelativeResize="0"/>
          <p:nvPr/>
        </p:nvPicPr>
        <p:blipFill rotWithShape="1">
          <a:blip r:embed="rId4">
            <a:alphaModFix/>
          </a:blip>
          <a:srcRect b="0" l="0" r="0" t="0"/>
          <a:stretch/>
        </p:blipFill>
        <p:spPr>
          <a:xfrm>
            <a:off x="2656257" y="6269639"/>
            <a:ext cx="6879489" cy="528000"/>
          </a:xfrm>
          <a:prstGeom prst="rect">
            <a:avLst/>
          </a:prstGeom>
          <a:noFill/>
          <a:ln>
            <a:noFill/>
          </a:ln>
        </p:spPr>
      </p:pic>
      <p:pic>
        <p:nvPicPr>
          <p:cNvPr id="45" name="Google Shape;45;p10"/>
          <p:cNvPicPr preferRelativeResize="0"/>
          <p:nvPr/>
        </p:nvPicPr>
        <p:blipFill rotWithShape="1">
          <a:blip r:embed="rId3">
            <a:alphaModFix/>
          </a:blip>
          <a:srcRect b="0" l="16333" r="0" t="29398"/>
          <a:stretch/>
        </p:blipFill>
        <p:spPr>
          <a:xfrm rot="10800000">
            <a:off x="11494771" y="6269639"/>
            <a:ext cx="697229" cy="588355"/>
          </a:xfrm>
          <a:prstGeom prst="rect">
            <a:avLst/>
          </a:prstGeom>
          <a:noFill/>
          <a:ln>
            <a:noFill/>
          </a:ln>
        </p:spPr>
      </p:pic>
      <p:sp>
        <p:nvSpPr>
          <p:cNvPr id="46" name="Google Shape;46;p10"/>
          <p:cNvSpPr/>
          <p:nvPr/>
        </p:nvSpPr>
        <p:spPr>
          <a:xfrm>
            <a:off x="9642764" y="93920"/>
            <a:ext cx="2537363" cy="2537363"/>
          </a:xfrm>
          <a:prstGeom prst="ellipse">
            <a:avLst/>
          </a:prstGeom>
          <a:noFill/>
          <a:ln cap="flat" cmpd="sng" w="12700">
            <a:solidFill>
              <a:schemeClr val="l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
        <p:nvSpPr>
          <p:cNvPr id="47" name="Google Shape;47;p10"/>
          <p:cNvSpPr/>
          <p:nvPr/>
        </p:nvSpPr>
        <p:spPr>
          <a:xfrm>
            <a:off x="102923" y="5177642"/>
            <a:ext cx="1555133" cy="1555133"/>
          </a:xfrm>
          <a:prstGeom prst="ellipse">
            <a:avLst/>
          </a:prstGeom>
          <a:noFill/>
          <a:ln cap="flat" cmpd="sng" w="12700">
            <a:solidFill>
              <a:schemeClr val="l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
        <p:nvSpPr>
          <p:cNvPr id="48" name="Google Shape;48;p10"/>
          <p:cNvSpPr txBox="1"/>
          <p:nvPr>
            <p:ph idx="12" type="sldNum"/>
          </p:nvPr>
        </p:nvSpPr>
        <p:spPr>
          <a:xfrm>
            <a:off x="11603026" y="6356742"/>
            <a:ext cx="588975" cy="406781"/>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1pPr>
            <a:lvl2pPr indent="0" lvl="1"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2pPr>
            <a:lvl3pPr indent="0" lvl="2"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3pPr>
            <a:lvl4pPr indent="0" lvl="3"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4pPr>
            <a:lvl5pPr indent="0" lvl="4"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5pPr>
            <a:lvl6pPr indent="0" lvl="5"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6pPr>
            <a:lvl7pPr indent="0" lvl="6"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7pPr>
            <a:lvl8pPr indent="0" lvl="7"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8pPr>
            <a:lvl9pPr indent="0" lvl="8" marL="0" marR="0" algn="ctr">
              <a:lnSpc>
                <a:spcPct val="100000"/>
              </a:lnSpc>
              <a:spcBef>
                <a:spcPts val="0"/>
              </a:spcBef>
              <a:spcAft>
                <a:spcPts val="0"/>
              </a:spcAft>
              <a:buClr>
                <a:srgbClr val="000000"/>
              </a:buClr>
              <a:buSzPts val="900"/>
              <a:buFont typeface="Arial"/>
              <a:buNone/>
              <a:defRPr b="0" i="0" sz="1200" u="none" cap="none" strike="noStrike">
                <a:solidFill>
                  <a:schemeClr val="dk1"/>
                </a:solidFill>
                <a:latin typeface="Karla"/>
                <a:ea typeface="Karla"/>
                <a:cs typeface="Karla"/>
                <a:sym typeface="Karla"/>
              </a:defRPr>
            </a:lvl9pPr>
          </a:lstStyle>
          <a:p>
            <a:pPr indent="0" lvl="0" marL="0" rtl="0" algn="ctr">
              <a:spcBef>
                <a:spcPts val="0"/>
              </a:spcBef>
              <a:spcAft>
                <a:spcPts val="0"/>
              </a:spcAft>
              <a:buNone/>
            </a:pPr>
            <a:fld id="{00000000-1234-1234-1234-123412341234}" type="slidenum">
              <a:rPr lang="nl-NL"/>
              <a:t>‹#›</a:t>
            </a:fld>
            <a:endParaRPr/>
          </a:p>
        </p:txBody>
      </p:sp>
      <p:sp>
        <p:nvSpPr>
          <p:cNvPr id="49" name="Google Shape;49;p10"/>
          <p:cNvSpPr/>
          <p:nvPr/>
        </p:nvSpPr>
        <p:spPr>
          <a:xfrm>
            <a:off x="557825" y="1072227"/>
            <a:ext cx="705825" cy="1152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2400" u="none" cap="none" strike="noStrike">
              <a:solidFill>
                <a:schemeClr val="lt1"/>
              </a:solidFill>
              <a:latin typeface="Karla"/>
              <a:ea typeface="Karla"/>
              <a:cs typeface="Karla"/>
              <a:sym typeface="Karl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44256" y="484339"/>
            <a:ext cx="11188944" cy="544463"/>
          </a:xfrm>
          <a:prstGeom prst="rect">
            <a:avLst/>
          </a:prstGeom>
          <a:noFill/>
          <a:ln>
            <a:noFill/>
          </a:ln>
        </p:spPr>
        <p:txBody>
          <a:bodyPr anchorCtr="0" anchor="ctr" bIns="0" lIns="72000" spcFirstLastPara="1" rIns="72000" wrap="square" tIns="108000">
            <a:noAutofit/>
          </a:bodyPr>
          <a:lstStyle>
            <a:lvl1pPr lvl="0" marR="0" rtl="0" algn="l">
              <a:lnSpc>
                <a:spcPct val="85714"/>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1110424" y="1733604"/>
            <a:ext cx="10522776" cy="430227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00"/>
              </a:spcBef>
              <a:spcAft>
                <a:spcPts val="0"/>
              </a:spcAft>
              <a:buClr>
                <a:schemeClr val="accent1"/>
              </a:buClr>
              <a:buSzPts val="1600"/>
              <a:buFont typeface="Trebuchet MS"/>
              <a:buNone/>
              <a:defRPr b="1" i="0" sz="1600" u="none" cap="none" strike="noStrike">
                <a:solidFill>
                  <a:schemeClr val="dk1"/>
                </a:solidFill>
                <a:latin typeface="Karla"/>
                <a:ea typeface="Karla"/>
                <a:cs typeface="Karla"/>
                <a:sym typeface="Karla"/>
              </a:defRPr>
            </a:lvl1pPr>
            <a:lvl2pPr indent="-228600" lvl="1" marL="914400" marR="0" rtl="0" algn="l">
              <a:lnSpc>
                <a:spcPct val="100000"/>
              </a:lnSpc>
              <a:spcBef>
                <a:spcPts val="600"/>
              </a:spcBef>
              <a:spcAft>
                <a:spcPts val="0"/>
              </a:spcAft>
              <a:buClr>
                <a:schemeClr val="dk1"/>
              </a:buClr>
              <a:buSzPts val="1600"/>
              <a:buFont typeface="Karla"/>
              <a:buNone/>
              <a:defRPr b="0" i="0" sz="1600" u="none" cap="none" strike="noStrike">
                <a:solidFill>
                  <a:schemeClr val="dk1"/>
                </a:solidFill>
                <a:latin typeface="Karla"/>
                <a:ea typeface="Karla"/>
                <a:cs typeface="Karla"/>
                <a:sym typeface="Karla"/>
              </a:defRPr>
            </a:lvl2pPr>
            <a:lvl3pPr indent="-330200" lvl="2" marL="1371600" marR="0" rtl="0" algn="l">
              <a:lnSpc>
                <a:spcPct val="100000"/>
              </a:lnSpc>
              <a:spcBef>
                <a:spcPts val="600"/>
              </a:spcBef>
              <a:spcAft>
                <a:spcPts val="0"/>
              </a:spcAft>
              <a:buClr>
                <a:schemeClr val="accent1"/>
              </a:buClr>
              <a:buSzPts val="1600"/>
              <a:buFont typeface="Trebuchet MS"/>
              <a:buChar char="●"/>
              <a:defRPr b="0" i="0" sz="1600" u="none" cap="none" strike="noStrike">
                <a:solidFill>
                  <a:schemeClr val="dk1"/>
                </a:solidFill>
                <a:latin typeface="Karla"/>
                <a:ea typeface="Karla"/>
                <a:cs typeface="Karla"/>
                <a:sym typeface="Karla"/>
              </a:defRPr>
            </a:lvl3pPr>
            <a:lvl4pPr indent="-330200" lvl="3" marL="1828800" marR="0" rtl="0" algn="l">
              <a:lnSpc>
                <a:spcPct val="100000"/>
              </a:lnSpc>
              <a:spcBef>
                <a:spcPts val="600"/>
              </a:spcBef>
              <a:spcAft>
                <a:spcPts val="0"/>
              </a:spcAft>
              <a:buClr>
                <a:schemeClr val="accent1"/>
              </a:buClr>
              <a:buSzPts val="1600"/>
              <a:buFont typeface="Noto Sans Symbols"/>
              <a:buChar char="▪"/>
              <a:defRPr b="0" i="0" sz="1600" u="none" cap="none" strike="noStrike">
                <a:solidFill>
                  <a:schemeClr val="dk1"/>
                </a:solidFill>
                <a:latin typeface="Karla"/>
                <a:ea typeface="Karla"/>
                <a:cs typeface="Karla"/>
                <a:sym typeface="Karla"/>
              </a:defRPr>
            </a:lvl4pPr>
            <a:lvl5pPr indent="-330200" lvl="4" marL="2286000" marR="0" rtl="0" algn="l">
              <a:lnSpc>
                <a:spcPct val="100000"/>
              </a:lnSpc>
              <a:spcBef>
                <a:spcPts val="600"/>
              </a:spcBef>
              <a:spcAft>
                <a:spcPts val="0"/>
              </a:spcAft>
              <a:buClr>
                <a:schemeClr val="accent1"/>
              </a:buClr>
              <a:buSzPts val="1600"/>
              <a:buFont typeface="Karla"/>
              <a:buChar char="−"/>
              <a:defRPr b="0" i="0" sz="1600" u="none" cap="none" strike="noStrike">
                <a:solidFill>
                  <a:schemeClr val="dk1"/>
                </a:solidFill>
                <a:latin typeface="Karla"/>
                <a:ea typeface="Karla"/>
                <a:cs typeface="Karla"/>
                <a:sym typeface="Karl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Karla"/>
                <a:ea typeface="Karla"/>
                <a:cs typeface="Karla"/>
                <a:sym typeface="Karl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Karla"/>
                <a:ea typeface="Karla"/>
                <a:cs typeface="Karla"/>
                <a:sym typeface="Karl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Karla"/>
                <a:ea typeface="Karla"/>
                <a:cs typeface="Karla"/>
                <a:sym typeface="Karl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Karla"/>
                <a:ea typeface="Karla"/>
                <a:cs typeface="Karla"/>
                <a:sym typeface="Karla"/>
              </a:defRPr>
            </a:lvl9pPr>
          </a:lstStyle>
          <a:p/>
        </p:txBody>
      </p:sp>
      <p:sp>
        <p:nvSpPr>
          <p:cNvPr id="12" name="Google Shape;12;p7"/>
          <p:cNvSpPr txBox="1"/>
          <p:nvPr>
            <p:ph idx="12" type="sldNum"/>
          </p:nvPr>
        </p:nvSpPr>
        <p:spPr>
          <a:xfrm>
            <a:off x="11603026" y="6409694"/>
            <a:ext cx="588975" cy="406781"/>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1pPr>
            <a:lvl2pPr indent="0" lvl="1"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2pPr>
            <a:lvl3pPr indent="0" lvl="2"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3pPr>
            <a:lvl4pPr indent="0" lvl="3"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4pPr>
            <a:lvl5pPr indent="0" lvl="4"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5pPr>
            <a:lvl6pPr indent="0" lvl="5"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6pPr>
            <a:lvl7pPr indent="0" lvl="6"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7pPr>
            <a:lvl8pPr indent="0" lvl="7"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8pPr>
            <a:lvl9pPr indent="0" lvl="8" marL="0" marR="0" rtl="0" algn="ctr">
              <a:lnSpc>
                <a:spcPct val="100000"/>
              </a:lnSpc>
              <a:spcBef>
                <a:spcPts val="0"/>
              </a:spcBef>
              <a:spcAft>
                <a:spcPts val="0"/>
              </a:spcAft>
              <a:buClr>
                <a:srgbClr val="000000"/>
              </a:buClr>
              <a:buSzPts val="1000"/>
              <a:buFont typeface="Arial"/>
              <a:buNone/>
              <a:defRPr b="0" i="0" sz="1333" u="none" cap="none" strike="noStrike">
                <a:solidFill>
                  <a:schemeClr val="dk1"/>
                </a:solidFill>
                <a:latin typeface="Karla"/>
                <a:ea typeface="Karla"/>
                <a:cs typeface="Karla"/>
                <a:sym typeface="Karla"/>
              </a:defRPr>
            </a:lvl9pPr>
          </a:lstStyle>
          <a:p>
            <a:pPr indent="0" lvl="0" marL="0" rtl="0" algn="ct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unusualcollaborations.ewuu.nl/spark-teams/rethinking-impact/" TargetMode="External"/><Relationship Id="rId4" Type="http://schemas.openxmlformats.org/officeDocument/2006/relationships/image" Target="../media/image11.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aHTr_RZmdqg&amp;t=342s" TargetMode="External"/><Relationship Id="rId4" Type="http://schemas.openxmlformats.org/officeDocument/2006/relationships/image" Target="../media/image33.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2FIwVU1lxks"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betterwavethanworry.org/" TargetMode="External"/><Relationship Id="rId4" Type="http://schemas.openxmlformats.org/officeDocument/2006/relationships/image" Target="../media/image32.png"/><Relationship Id="rId5"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unusualcollaborations.ewuu.nl/unusual-collaborations/smart-food/" TargetMode="External"/><Relationship Id="rId4" Type="http://schemas.openxmlformats.org/officeDocument/2006/relationships/hyperlink" Target="https://unusualcollaborations.ewuu.nl/2024/06/24/understanding-how-society-perceives-our-technology-is-crucial/" TargetMode="External"/><Relationship Id="rId5" Type="http://schemas.openxmlformats.org/officeDocument/2006/relationships/image" Target="../media/image36.png"/><Relationship Id="rId6"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youtu.be/fr5KhV5ipuo?feature=shared" TargetMode="External"/><Relationship Id="rId4" Type="http://schemas.openxmlformats.org/officeDocument/2006/relationships/hyperlink" Target="https://structuresofstrength.com/" TargetMode="External"/><Relationship Id="rId5" Type="http://schemas.openxmlformats.org/officeDocument/2006/relationships/image" Target="../media/image37.png"/><Relationship Id="rId6"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unusualcollaborations.ewuu.nl/unusual-collaborations/clean-future-wellbeing-in-dirty-work/case-studies/" TargetMode="External"/><Relationship Id="rId4" Type="http://schemas.openxmlformats.org/officeDocument/2006/relationships/image" Target="../media/image38.png"/><Relationship Id="rId5"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youtu.be/4Cr0YsiQv4c?feature=shared" TargetMode="External"/><Relationship Id="rId4" Type="http://schemas.openxmlformats.org/officeDocument/2006/relationships/image" Target="../media/image33.png"/><Relationship Id="rId5" Type="http://schemas.openxmlformats.org/officeDocument/2006/relationships/image" Target="../media/image42.png"/><Relationship Id="rId6"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unusualcollaborations.ewuu.nl/2024/10/09/interview-uniting-disciplines-a-journey-towards-understanding-chronic-pain/" TargetMode="External"/><Relationship Id="rId4" Type="http://schemas.openxmlformats.org/officeDocument/2006/relationships/hyperlink" Target="https://unusualcollaborations.ewuu.nl/unusual-collaborations/ipop-nl/" TargetMode="External"/><Relationship Id="rId5" Type="http://schemas.openxmlformats.org/officeDocument/2006/relationships/hyperlink" Target="https://steun.uu.nl/project/geef-om-chronische-pijn/tab-team?locale=en" TargetMode="External"/><Relationship Id="rId6"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33.png"/><Relationship Id="rId6" Type="http://schemas.openxmlformats.org/officeDocument/2006/relationships/image" Target="../media/image9.png"/><Relationship Id="rId7"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nusualcollaborations.ewuu.nl/unusual-collaborations/the-power-of-one/" TargetMode="External"/><Relationship Id="rId4" Type="http://schemas.openxmlformats.org/officeDocument/2006/relationships/hyperlink" Target="mailto:d.lakens@tue.nl" TargetMode="External"/><Relationship Id="rId5"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49.png"/><Relationship Id="rId5" Type="http://schemas.openxmlformats.org/officeDocument/2006/relationships/image" Target="../media/image47.png"/><Relationship Id="rId6" Type="http://schemas.openxmlformats.org/officeDocument/2006/relationships/image" Target="../media/image51.png"/><Relationship Id="rId7"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0.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4.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uu.nl/sites/default/files/Matrix%20with%20assessment%20rubrics_202106.pd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8.jp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idx="1" type="subTitle"/>
          </p:nvPr>
        </p:nvSpPr>
        <p:spPr>
          <a:xfrm>
            <a:off x="1376833" y="4236724"/>
            <a:ext cx="9801195" cy="1459227"/>
          </a:xfrm>
          <a:prstGeom prst="rect">
            <a:avLst/>
          </a:prstGeom>
          <a:noFill/>
          <a:ln>
            <a:noFill/>
          </a:ln>
        </p:spPr>
        <p:txBody>
          <a:bodyPr anchorCtr="0" anchor="t" bIns="60925" lIns="121900" spcFirstLastPara="1" rIns="121900" wrap="square" tIns="0">
            <a:noAutofit/>
          </a:bodyPr>
          <a:lstStyle/>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nl-NL" sz="1867">
                <a:latin typeface="Arial"/>
                <a:ea typeface="Arial"/>
                <a:cs typeface="Arial"/>
                <a:sym typeface="Arial"/>
              </a:rPr>
              <a:t>&lt;Name / Role&gt;</a:t>
            </a:r>
            <a:endParaRPr/>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t/>
            </a:r>
            <a:endParaRPr sz="1867">
              <a:latin typeface="Arial"/>
              <a:ea typeface="Arial"/>
              <a:cs typeface="Arial"/>
              <a:sym typeface="Arial"/>
            </a:endParaRPr>
          </a:p>
          <a:p>
            <a:pPr indent="0" lvl="0" marL="0" rtl="0" algn="l">
              <a:lnSpc>
                <a:spcPct val="90000"/>
              </a:lnSpc>
              <a:spcBef>
                <a:spcPts val="0"/>
              </a:spcBef>
              <a:spcAft>
                <a:spcPts val="0"/>
              </a:spcAft>
              <a:buSzPts val="2000"/>
              <a:buNone/>
            </a:pPr>
            <a:r>
              <a:rPr lang="nl-NL" sz="1867">
                <a:latin typeface="Arial"/>
                <a:ea typeface="Arial"/>
                <a:cs typeface="Arial"/>
                <a:sym typeface="Arial"/>
              </a:rPr>
              <a:t>&lt;Date&gt;</a:t>
            </a:r>
            <a:endParaRPr sz="1867">
              <a:latin typeface="Arial"/>
              <a:ea typeface="Arial"/>
              <a:cs typeface="Arial"/>
              <a:sym typeface="Arial"/>
            </a:endParaRPr>
          </a:p>
          <a:p>
            <a:pPr indent="0" lvl="0" marL="0" rtl="0" algn="l">
              <a:lnSpc>
                <a:spcPct val="90000"/>
              </a:lnSpc>
              <a:spcBef>
                <a:spcPts val="0"/>
              </a:spcBef>
              <a:spcAft>
                <a:spcPts val="0"/>
              </a:spcAft>
              <a:buSzPts val="2000"/>
              <a:buNone/>
            </a:pPr>
            <a:r>
              <a:t/>
            </a:r>
            <a:endParaRPr b="1" sz="2667">
              <a:latin typeface="Arial"/>
              <a:ea typeface="Arial"/>
              <a:cs typeface="Arial"/>
              <a:sym typeface="Arial"/>
            </a:endParaRPr>
          </a:p>
          <a:p>
            <a:pPr indent="0" lvl="0" marL="0" rtl="0" algn="l">
              <a:lnSpc>
                <a:spcPct val="90000"/>
              </a:lnSpc>
              <a:spcBef>
                <a:spcPts val="0"/>
              </a:spcBef>
              <a:spcAft>
                <a:spcPts val="0"/>
              </a:spcAft>
              <a:buSzPts val="2000"/>
              <a:buNone/>
            </a:pPr>
            <a:r>
              <a:t/>
            </a:r>
            <a:endParaRPr b="1" sz="2667">
              <a:latin typeface="Arial"/>
              <a:ea typeface="Arial"/>
              <a:cs typeface="Arial"/>
              <a:sym typeface="Arial"/>
            </a:endParaRPr>
          </a:p>
          <a:p>
            <a:pPr indent="0" lvl="0" marL="0" rtl="0" algn="l">
              <a:lnSpc>
                <a:spcPct val="90000"/>
              </a:lnSpc>
              <a:spcBef>
                <a:spcPts val="0"/>
              </a:spcBef>
              <a:spcAft>
                <a:spcPts val="0"/>
              </a:spcAft>
              <a:buSzPts val="2000"/>
              <a:buNone/>
            </a:pPr>
            <a:r>
              <a:t/>
            </a:r>
            <a:endParaRPr sz="2667">
              <a:latin typeface="Arial"/>
              <a:ea typeface="Arial"/>
              <a:cs typeface="Arial"/>
              <a:sym typeface="Arial"/>
            </a:endParaRPr>
          </a:p>
          <a:p>
            <a:pPr indent="0" lvl="0" marL="0" rtl="0" algn="l">
              <a:lnSpc>
                <a:spcPct val="90000"/>
              </a:lnSpc>
              <a:spcBef>
                <a:spcPts val="0"/>
              </a:spcBef>
              <a:spcAft>
                <a:spcPts val="0"/>
              </a:spcAft>
              <a:buSzPts val="2000"/>
              <a:buNone/>
            </a:pPr>
            <a:r>
              <a:t/>
            </a:r>
            <a:endParaRPr sz="2667">
              <a:latin typeface="Arial"/>
              <a:ea typeface="Arial"/>
              <a:cs typeface="Arial"/>
              <a:sym typeface="Arial"/>
            </a:endParaRPr>
          </a:p>
          <a:p>
            <a:pPr indent="0" lvl="0" marL="0" rtl="0" algn="l">
              <a:lnSpc>
                <a:spcPct val="90000"/>
              </a:lnSpc>
              <a:spcBef>
                <a:spcPts val="0"/>
              </a:spcBef>
              <a:spcAft>
                <a:spcPts val="0"/>
              </a:spcAft>
              <a:buSzPts val="2000"/>
              <a:buNone/>
            </a:pPr>
            <a:r>
              <a:t/>
            </a:r>
            <a:endParaRPr/>
          </a:p>
        </p:txBody>
      </p:sp>
      <p:pic>
        <p:nvPicPr>
          <p:cNvPr id="55" name="Google Shape;55;p1"/>
          <p:cNvPicPr preferRelativeResize="0"/>
          <p:nvPr/>
        </p:nvPicPr>
        <p:blipFill rotWithShape="1">
          <a:blip r:embed="rId3">
            <a:alphaModFix/>
          </a:blip>
          <a:srcRect b="0" l="0" r="0" t="0"/>
          <a:stretch/>
        </p:blipFill>
        <p:spPr>
          <a:xfrm>
            <a:off x="1" y="133351"/>
            <a:ext cx="7603615" cy="3824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Going Off the Grid</a:t>
            </a:r>
            <a:endParaRPr b="1" sz="2400"/>
          </a:p>
        </p:txBody>
      </p:sp>
      <p:sp>
        <p:nvSpPr>
          <p:cNvPr id="141" name="Google Shape;141;p22"/>
          <p:cNvSpPr txBox="1"/>
          <p:nvPr>
            <p:ph idx="1" type="body"/>
          </p:nvPr>
        </p:nvSpPr>
        <p:spPr>
          <a:xfrm>
            <a:off x="198774" y="1222525"/>
            <a:ext cx="8337000" cy="4813500"/>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800"/>
              </a:spcBef>
              <a:spcAft>
                <a:spcPts val="0"/>
              </a:spcAft>
              <a:buSzPts val="1800"/>
              <a:buNone/>
            </a:pPr>
            <a:r>
              <a:t/>
            </a:r>
            <a:endParaRPr b="0" sz="2000"/>
          </a:p>
          <a:p>
            <a:pPr indent="0" lvl="0" marL="342900" rtl="0" algn="l">
              <a:lnSpc>
                <a:spcPct val="100000"/>
              </a:lnSpc>
              <a:spcBef>
                <a:spcPts val="800"/>
              </a:spcBef>
              <a:spcAft>
                <a:spcPts val="0"/>
              </a:spcAft>
              <a:buSzPts val="1800"/>
              <a:buNone/>
            </a:pPr>
            <a:r>
              <a:rPr lang="nl-NL" sz="1800">
                <a:latin typeface="Arial"/>
                <a:ea typeface="Arial"/>
                <a:cs typeface="Arial"/>
                <a:sym typeface="Arial"/>
              </a:rPr>
              <a:t>Aim </a:t>
            </a:r>
            <a:r>
              <a:rPr b="0" lang="nl-NL" sz="1800">
                <a:latin typeface="Arial"/>
                <a:ea typeface="Arial"/>
                <a:cs typeface="Arial"/>
                <a:sym typeface="Arial"/>
              </a:rPr>
              <a:t>To create innovative, biodiversity-enhancing farm designs.               This This is done by using a mathematical framework to rethink </a:t>
            </a:r>
            <a:br>
              <a:rPr b="0" lang="nl-NL" sz="1800">
                <a:latin typeface="Arial"/>
                <a:ea typeface="Arial"/>
                <a:cs typeface="Arial"/>
                <a:sym typeface="Arial"/>
              </a:rPr>
            </a:br>
            <a:r>
              <a:rPr b="0" lang="nl-NL" sz="1800">
                <a:latin typeface="Arial"/>
                <a:ea typeface="Arial"/>
                <a:cs typeface="Arial"/>
                <a:sym typeface="Arial"/>
              </a:rPr>
              <a:t>food production infrastructure and its integration into the landscape.</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rPr lang="nl-NL" sz="1800">
                <a:latin typeface="Arial"/>
                <a:ea typeface="Arial"/>
                <a:cs typeface="Arial"/>
                <a:sym typeface="Arial"/>
              </a:rPr>
              <a:t>Team </a:t>
            </a:r>
            <a:r>
              <a:rPr b="0" lang="nl-NL" sz="1800">
                <a:latin typeface="Arial"/>
                <a:ea typeface="Arial"/>
                <a:cs typeface="Arial"/>
                <a:sym typeface="Arial"/>
              </a:rPr>
              <a:t>mathematics, computer science, agro-ecology, design</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rPr lang="nl-NL" sz="1800">
                <a:solidFill>
                  <a:srgbClr val="000000"/>
                </a:solidFill>
                <a:latin typeface="Arial"/>
                <a:ea typeface="Arial"/>
                <a:cs typeface="Arial"/>
                <a:sym typeface="Arial"/>
              </a:rPr>
              <a:t>Contact</a:t>
            </a:r>
            <a:r>
              <a:rPr lang="nl-NL" sz="1800">
                <a:solidFill>
                  <a:srgbClr val="000000"/>
                </a:solidFill>
                <a:latin typeface="Arial"/>
                <a:ea typeface="Arial"/>
                <a:cs typeface="Arial"/>
                <a:sym typeface="Arial"/>
              </a:rPr>
              <a:t> </a:t>
            </a:r>
            <a:r>
              <a:rPr b="0" i="0" lang="nl-NL" sz="1800" u="none" strike="noStrike">
                <a:solidFill>
                  <a:srgbClr val="000000"/>
                </a:solidFill>
                <a:latin typeface="Arial"/>
                <a:ea typeface="Arial"/>
                <a:cs typeface="Arial"/>
                <a:sym typeface="Arial"/>
              </a:rPr>
              <a:t>m.loffler@uu.nl</a:t>
            </a:r>
            <a:endParaRPr b="0" i="0" sz="1800">
              <a:solidFill>
                <a:srgbClr val="000000"/>
              </a:solidFill>
              <a:latin typeface="Arial"/>
              <a:ea typeface="Arial"/>
              <a:cs typeface="Arial"/>
              <a:sym typeface="Arial"/>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t/>
            </a:r>
            <a:endParaRPr i="0" sz="2000">
              <a:solidFill>
                <a:srgbClr val="000000"/>
              </a:solidFill>
              <a:latin typeface="Arial"/>
              <a:ea typeface="Arial"/>
              <a:cs typeface="Arial"/>
              <a:sym typeface="Arial"/>
            </a:endParaRPr>
          </a:p>
          <a:p>
            <a:pPr indent="-171450" lvl="0" marL="514350" rtl="0" algn="l">
              <a:lnSpc>
                <a:spcPct val="100000"/>
              </a:lnSpc>
              <a:spcBef>
                <a:spcPts val="800"/>
              </a:spcBef>
              <a:spcAft>
                <a:spcPts val="0"/>
              </a:spcAft>
              <a:buSzPts val="1800"/>
              <a:buFont typeface="Arial"/>
              <a:buNone/>
            </a:pPr>
            <a:r>
              <a:t/>
            </a:r>
            <a:endParaRPr sz="2000">
              <a:latin typeface="Arial"/>
              <a:ea typeface="Arial"/>
              <a:cs typeface="Arial"/>
              <a:sym typeface="Arial"/>
            </a:endParaRPr>
          </a:p>
          <a:p>
            <a:pPr indent="-171450" lvl="0" marL="514350" rtl="0" algn="l">
              <a:lnSpc>
                <a:spcPct val="100000"/>
              </a:lnSpc>
              <a:spcBef>
                <a:spcPts val="800"/>
              </a:spcBef>
              <a:spcAft>
                <a:spcPts val="0"/>
              </a:spcAft>
              <a:buSzPts val="1800"/>
              <a:buFont typeface="Arial"/>
              <a:buNone/>
            </a:pPr>
            <a:r>
              <a:t/>
            </a:r>
            <a:endParaRPr sz="2000">
              <a:latin typeface="Arial"/>
              <a:ea typeface="Arial"/>
              <a:cs typeface="Arial"/>
              <a:sym typeface="Arial"/>
            </a:endParaRPr>
          </a:p>
        </p:txBody>
      </p:sp>
      <p:pic>
        <p:nvPicPr>
          <p:cNvPr descr="Afbeelding met kunst, ontwerp, illustratie, creativiteit&#10;&#10;Automatisch gegenereerde beschrijving" id="142" name="Google Shape;142;p22"/>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43" name="Google Shape;143;p22"/>
          <p:cNvPicPr preferRelativeResize="0"/>
          <p:nvPr/>
        </p:nvPicPr>
        <p:blipFill>
          <a:blip r:embed="rId4">
            <a:alphaModFix/>
          </a:blip>
          <a:stretch>
            <a:fillRect/>
          </a:stretch>
        </p:blipFill>
        <p:spPr>
          <a:xfrm>
            <a:off x="7947052" y="1670827"/>
            <a:ext cx="3572450" cy="363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1" type="body"/>
          </p:nvPr>
        </p:nvSpPr>
        <p:spPr>
          <a:xfrm>
            <a:off x="-58875" y="1560875"/>
            <a:ext cx="6519600" cy="47310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800"/>
              </a:spcBef>
              <a:spcAft>
                <a:spcPts val="0"/>
              </a:spcAft>
              <a:buSzPts val="1800"/>
              <a:buNone/>
            </a:pPr>
            <a:r>
              <a:rPr lang="nl-NL" sz="1800">
                <a:latin typeface="Arial"/>
                <a:ea typeface="Arial"/>
                <a:cs typeface="Arial"/>
                <a:sym typeface="Arial"/>
              </a:rPr>
              <a:t>	Aim</a:t>
            </a:r>
            <a:r>
              <a:rPr lang="nl-NL" sz="1800">
                <a:latin typeface="Arial"/>
                <a:ea typeface="Arial"/>
                <a:cs typeface="Arial"/>
                <a:sym typeface="Arial"/>
              </a:rPr>
              <a:t> </a:t>
            </a:r>
            <a:r>
              <a:rPr b="0" lang="nl-NL" sz="1800">
                <a:latin typeface="Arial"/>
                <a:ea typeface="Arial"/>
                <a:cs typeface="Arial"/>
                <a:sym typeface="Arial"/>
              </a:rPr>
              <a:t>To study the origins and effects of nanoplastics from dialysis machines (essential for kidney failure patients) and explore using enzymes as biocatalysts to break these particles into harmless substances.</a:t>
            </a:r>
            <a:r>
              <a:rPr b="0" lang="nl-NL" sz="1800">
                <a:solidFill>
                  <a:srgbClr val="000000"/>
                </a:solidFill>
                <a:latin typeface="Arial"/>
                <a:ea typeface="Arial"/>
                <a:cs typeface="Arial"/>
                <a:sym typeface="Arial"/>
              </a:rPr>
              <a:t>   </a:t>
            </a:r>
            <a:endParaRPr b="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rPr b="0" lang="nl-NL" sz="1800">
                <a:solidFill>
                  <a:srgbClr val="000000"/>
                </a:solidFill>
                <a:latin typeface="Arial"/>
                <a:ea typeface="Arial"/>
                <a:cs typeface="Arial"/>
                <a:sym typeface="Arial"/>
              </a:rPr>
              <a:t> </a:t>
            </a:r>
            <a:endParaRPr b="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rPr lang="nl-NL" sz="1800">
                <a:solidFill>
                  <a:srgbClr val="000000"/>
                </a:solidFill>
                <a:latin typeface="Arial"/>
                <a:ea typeface="Arial"/>
                <a:cs typeface="Arial"/>
                <a:sym typeface="Arial"/>
              </a:rPr>
              <a:t>    Team</a:t>
            </a:r>
            <a:r>
              <a:rPr b="0" lang="nl-NL" sz="1800">
                <a:solidFill>
                  <a:srgbClr val="000000"/>
                </a:solidFill>
                <a:latin typeface="Arial"/>
                <a:ea typeface="Arial"/>
                <a:cs typeface="Arial"/>
                <a:sym typeface="Arial"/>
              </a:rPr>
              <a:t> environmental science, epidemiology,  medical science, biotechnology </a:t>
            </a:r>
            <a:endParaRPr b="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t/>
            </a:r>
            <a:endParaRPr b="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rPr lang="nl-NL" sz="1800">
                <a:latin typeface="Arial"/>
                <a:ea typeface="Arial"/>
                <a:cs typeface="Arial"/>
                <a:sym typeface="Arial"/>
              </a:rPr>
              <a:t>	Contact </a:t>
            </a:r>
            <a:r>
              <a:rPr b="0" i="0" lang="nl-NL" sz="1800" u="none" strike="noStrike">
                <a:solidFill>
                  <a:srgbClr val="000000"/>
                </a:solidFill>
                <a:latin typeface="Arial"/>
                <a:ea typeface="Arial"/>
                <a:cs typeface="Arial"/>
                <a:sym typeface="Arial"/>
              </a:rPr>
              <a:t>l.d.b.mandemaker@uu.nl</a:t>
            </a:r>
            <a:endParaRPr sz="1800">
              <a:latin typeface="Arial"/>
              <a:ea typeface="Arial"/>
              <a:cs typeface="Arial"/>
              <a:sym typeface="Arial"/>
            </a:endParaRPr>
          </a:p>
        </p:txBody>
      </p:sp>
      <p:sp>
        <p:nvSpPr>
          <p:cNvPr id="149" name="Google Shape;149;p23"/>
          <p:cNvSpPr txBox="1"/>
          <p:nvPr>
            <p:ph type="title"/>
          </p:nvPr>
        </p:nvSpPr>
        <p:spPr>
          <a:xfrm>
            <a:off x="444256" y="484339"/>
            <a:ext cx="11188944" cy="544463"/>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Micro- and nanoplastic formation and detection through dialysis</a:t>
            </a:r>
            <a:endParaRPr b="1" sz="2400"/>
          </a:p>
        </p:txBody>
      </p:sp>
      <p:pic>
        <p:nvPicPr>
          <p:cNvPr descr="Afbeelding met kunst, ontwerp, illustratie, creativiteit&#10;&#10;Automatisch gegenereerde beschrijving" id="150" name="Google Shape;150;p23"/>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51" name="Google Shape;151;p23"/>
          <p:cNvPicPr preferRelativeResize="0"/>
          <p:nvPr/>
        </p:nvPicPr>
        <p:blipFill>
          <a:blip r:embed="rId4">
            <a:alphaModFix/>
          </a:blip>
          <a:stretch>
            <a:fillRect/>
          </a:stretch>
        </p:blipFill>
        <p:spPr>
          <a:xfrm>
            <a:off x="6460775" y="1560875"/>
            <a:ext cx="5062425" cy="329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Multiple Faces of Health</a:t>
            </a:r>
            <a:endParaRPr b="1" sz="2400"/>
          </a:p>
        </p:txBody>
      </p:sp>
      <p:sp>
        <p:nvSpPr>
          <p:cNvPr id="157" name="Google Shape;157;p24"/>
          <p:cNvSpPr txBox="1"/>
          <p:nvPr>
            <p:ph idx="1" type="body"/>
          </p:nvPr>
        </p:nvSpPr>
        <p:spPr>
          <a:xfrm>
            <a:off x="254325" y="1761325"/>
            <a:ext cx="7677900" cy="5202600"/>
          </a:xfrm>
          <a:prstGeom prst="rect">
            <a:avLst/>
          </a:prstGeom>
          <a:noFill/>
          <a:ln>
            <a:noFill/>
          </a:ln>
        </p:spPr>
        <p:txBody>
          <a:bodyPr anchorCtr="0" anchor="t" bIns="45700" lIns="91425" spcFirstLastPara="1" rIns="91425" wrap="square" tIns="45700">
            <a:normAutofit fontScale="55000"/>
          </a:bodyPr>
          <a:lstStyle/>
          <a:p>
            <a:pPr indent="0" lvl="0" marL="342900" rtl="0" algn="l">
              <a:lnSpc>
                <a:spcPct val="100000"/>
              </a:lnSpc>
              <a:spcBef>
                <a:spcPts val="800"/>
              </a:spcBef>
              <a:spcAft>
                <a:spcPts val="0"/>
              </a:spcAft>
              <a:buSzPct val="76595"/>
              <a:buNone/>
            </a:pPr>
            <a:r>
              <a:t/>
            </a:r>
            <a:endParaRPr b="0" sz="2350">
              <a:latin typeface="Arial"/>
              <a:ea typeface="Arial"/>
              <a:cs typeface="Arial"/>
              <a:sym typeface="Arial"/>
            </a:endParaRPr>
          </a:p>
          <a:p>
            <a:pPr indent="0" lvl="0" marL="342900" rtl="0" algn="l">
              <a:lnSpc>
                <a:spcPct val="100000"/>
              </a:lnSpc>
              <a:spcBef>
                <a:spcPts val="800"/>
              </a:spcBef>
              <a:spcAft>
                <a:spcPts val="0"/>
              </a:spcAft>
              <a:buSzPct val="53702"/>
              <a:buNone/>
            </a:pPr>
            <a:r>
              <a:rPr lang="nl-NL" sz="3351">
                <a:latin typeface="Arial"/>
                <a:ea typeface="Arial"/>
                <a:cs typeface="Arial"/>
                <a:sym typeface="Arial"/>
              </a:rPr>
              <a:t>Aim</a:t>
            </a:r>
            <a:r>
              <a:rPr lang="nl-NL" sz="3351">
                <a:latin typeface="Arial"/>
                <a:ea typeface="Arial"/>
                <a:cs typeface="Arial"/>
                <a:sym typeface="Arial"/>
              </a:rPr>
              <a:t> </a:t>
            </a:r>
            <a:r>
              <a:rPr b="0" lang="nl-NL" sz="3351">
                <a:latin typeface="Arial"/>
                <a:ea typeface="Arial"/>
                <a:cs typeface="Arial"/>
                <a:sym typeface="Arial"/>
              </a:rPr>
              <a:t> </a:t>
            </a:r>
            <a:r>
              <a:rPr b="0" lang="nl-NL" sz="3351">
                <a:latin typeface="Arial"/>
                <a:ea typeface="Arial"/>
                <a:cs typeface="Arial"/>
                <a:sym typeface="Arial"/>
              </a:rPr>
              <a:t>To explore</a:t>
            </a:r>
            <a:r>
              <a:rPr b="0" lang="nl-NL" sz="3351">
                <a:latin typeface="Arial"/>
                <a:ea typeface="Arial"/>
                <a:cs typeface="Arial"/>
                <a:sym typeface="Arial"/>
              </a:rPr>
              <a:t> how health is shaped by factors like finan</a:t>
            </a:r>
            <a:r>
              <a:rPr b="0" lang="nl-NL" sz="3351">
                <a:latin typeface="Arial"/>
                <a:ea typeface="Arial"/>
                <a:cs typeface="Arial"/>
                <a:sym typeface="Arial"/>
              </a:rPr>
              <a:t>cial status</a:t>
            </a:r>
            <a:r>
              <a:rPr b="0" lang="nl-NL" sz="3351">
                <a:latin typeface="Arial"/>
                <a:ea typeface="Arial"/>
                <a:cs typeface="Arial"/>
                <a:sym typeface="Arial"/>
              </a:rPr>
              <a:t>, religion, and culture. </a:t>
            </a:r>
            <a:r>
              <a:rPr b="0" lang="nl-NL" sz="3351">
                <a:latin typeface="Arial"/>
                <a:ea typeface="Arial"/>
                <a:cs typeface="Arial"/>
                <a:sym typeface="Arial"/>
              </a:rPr>
              <a:t>This is done by</a:t>
            </a:r>
            <a:r>
              <a:rPr b="0" lang="nl-NL" sz="3351">
                <a:latin typeface="Arial"/>
                <a:ea typeface="Arial"/>
                <a:cs typeface="Arial"/>
                <a:sym typeface="Arial"/>
              </a:rPr>
              <a:t> understanding diverse health goals in</a:t>
            </a:r>
            <a:r>
              <a:rPr b="0" lang="nl-NL" sz="3351">
                <a:latin typeface="Arial"/>
                <a:ea typeface="Arial"/>
                <a:cs typeface="Arial"/>
                <a:sym typeface="Arial"/>
              </a:rPr>
              <a:t> an era of advancing health technologies.</a:t>
            </a:r>
            <a:endParaRPr b="0" sz="3351">
              <a:latin typeface="Arial"/>
              <a:ea typeface="Arial"/>
              <a:cs typeface="Arial"/>
              <a:sym typeface="Arial"/>
            </a:endParaRPr>
          </a:p>
          <a:p>
            <a:pPr indent="0" lvl="0" marL="342900" rtl="0" algn="l">
              <a:lnSpc>
                <a:spcPct val="100000"/>
              </a:lnSpc>
              <a:spcBef>
                <a:spcPts val="800"/>
              </a:spcBef>
              <a:spcAft>
                <a:spcPts val="0"/>
              </a:spcAft>
              <a:buSzPct val="53702"/>
              <a:buNone/>
            </a:pPr>
            <a:r>
              <a:t/>
            </a:r>
            <a:endParaRPr sz="3351">
              <a:latin typeface="Arial"/>
              <a:ea typeface="Arial"/>
              <a:cs typeface="Arial"/>
              <a:sym typeface="Arial"/>
            </a:endParaRPr>
          </a:p>
          <a:p>
            <a:pPr indent="0" lvl="0" marL="342900" rtl="0" algn="l">
              <a:lnSpc>
                <a:spcPct val="100000"/>
              </a:lnSpc>
              <a:spcBef>
                <a:spcPts val="800"/>
              </a:spcBef>
              <a:spcAft>
                <a:spcPts val="0"/>
              </a:spcAft>
              <a:buSzPct val="53702"/>
              <a:buNone/>
            </a:pPr>
            <a:r>
              <a:rPr lang="nl-NL" sz="3351">
                <a:latin typeface="Arial"/>
                <a:ea typeface="Arial"/>
                <a:cs typeface="Arial"/>
                <a:sym typeface="Arial"/>
              </a:rPr>
              <a:t>Team</a:t>
            </a:r>
            <a:r>
              <a:rPr b="0" lang="nl-NL" sz="3351">
                <a:latin typeface="Arial"/>
                <a:ea typeface="Arial"/>
                <a:cs typeface="Arial"/>
                <a:sym typeface="Arial"/>
              </a:rPr>
              <a:t> literature studies, medical science, animal welfare, arts</a:t>
            </a:r>
            <a:endParaRPr b="0" sz="3351">
              <a:latin typeface="Arial"/>
              <a:ea typeface="Arial"/>
              <a:cs typeface="Arial"/>
              <a:sym typeface="Arial"/>
            </a:endParaRPr>
          </a:p>
          <a:p>
            <a:pPr indent="-228600" lvl="0" marL="457200" rtl="0" algn="l">
              <a:lnSpc>
                <a:spcPct val="107000"/>
              </a:lnSpc>
              <a:spcBef>
                <a:spcPts val="1600"/>
              </a:spcBef>
              <a:spcAft>
                <a:spcPts val="0"/>
              </a:spcAft>
              <a:buSzPct val="53702"/>
              <a:buNone/>
            </a:pPr>
            <a:r>
              <a:t/>
            </a:r>
            <a:endParaRPr b="0" sz="3351">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53702"/>
              <a:buNone/>
            </a:pPr>
            <a:r>
              <a:rPr lang="nl-NL" sz="3351">
                <a:solidFill>
                  <a:srgbClr val="000000"/>
                </a:solidFill>
                <a:latin typeface="Arial"/>
                <a:ea typeface="Arial"/>
                <a:cs typeface="Arial"/>
                <a:sym typeface="Arial"/>
              </a:rPr>
              <a:t> </a:t>
            </a:r>
            <a:r>
              <a:rPr lang="nl-NL" sz="3351">
                <a:solidFill>
                  <a:srgbClr val="000000"/>
                </a:solidFill>
                <a:latin typeface="Arial"/>
                <a:ea typeface="Arial"/>
                <a:cs typeface="Arial"/>
                <a:sym typeface="Arial"/>
              </a:rPr>
              <a:t>Contact </a:t>
            </a:r>
            <a:r>
              <a:rPr b="0" lang="nl-NL" sz="3351">
                <a:solidFill>
                  <a:srgbClr val="000000"/>
                </a:solidFill>
                <a:latin typeface="Arial"/>
                <a:ea typeface="Arial"/>
                <a:cs typeface="Arial"/>
                <a:sym typeface="Arial"/>
              </a:rPr>
              <a:t>marc.bracke@wur.nl</a:t>
            </a:r>
            <a:endParaRPr sz="3351">
              <a:latin typeface="Arial"/>
              <a:ea typeface="Arial"/>
              <a:cs typeface="Arial"/>
              <a:sym typeface="Arial"/>
            </a:endParaRPr>
          </a:p>
          <a:p>
            <a:pPr indent="-228600" lvl="0" marL="457200" rtl="0" algn="l">
              <a:lnSpc>
                <a:spcPct val="107000"/>
              </a:lnSpc>
              <a:spcBef>
                <a:spcPts val="1600"/>
              </a:spcBef>
              <a:spcAft>
                <a:spcPts val="0"/>
              </a:spcAft>
              <a:buSzPct val="63157"/>
              <a:buNone/>
            </a:pPr>
            <a:r>
              <a:t/>
            </a:r>
            <a:endParaRPr sz="2850">
              <a:solidFill>
                <a:srgbClr val="000000"/>
              </a:solidFill>
              <a:latin typeface="Arial"/>
              <a:ea typeface="Arial"/>
              <a:cs typeface="Arial"/>
              <a:sym typeface="Arial"/>
            </a:endParaRPr>
          </a:p>
          <a:p>
            <a:pPr indent="0" lvl="0" marL="228600" rtl="0" algn="l">
              <a:lnSpc>
                <a:spcPct val="100000"/>
              </a:lnSpc>
              <a:spcBef>
                <a:spcPts val="1600"/>
              </a:spcBef>
              <a:spcAft>
                <a:spcPts val="0"/>
              </a:spcAft>
              <a:buSzPct val="63157"/>
              <a:buNone/>
            </a:pPr>
            <a:r>
              <a:t/>
            </a:r>
            <a:endParaRPr b="0" i="0" sz="2850">
              <a:solidFill>
                <a:srgbClr val="000000"/>
              </a:solidFill>
              <a:latin typeface="Arial"/>
              <a:ea typeface="Arial"/>
              <a:cs typeface="Arial"/>
              <a:sym typeface="Arial"/>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descr="Afbeelding met kunst, ontwerp, illustratie, creativiteit&#10;&#10;Automatisch gegenereerde beschrijving" id="158" name="Google Shape;158;p24"/>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59" name="Google Shape;159;p24"/>
          <p:cNvPicPr preferRelativeResize="0"/>
          <p:nvPr/>
        </p:nvPicPr>
        <p:blipFill>
          <a:blip r:embed="rId4">
            <a:alphaModFix/>
          </a:blip>
          <a:stretch>
            <a:fillRect/>
          </a:stretch>
        </p:blipFill>
        <p:spPr>
          <a:xfrm>
            <a:off x="7770450" y="1761325"/>
            <a:ext cx="3862750" cy="3551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My Choice Matters</a:t>
            </a:r>
            <a:endParaRPr b="1" sz="2400"/>
          </a:p>
        </p:txBody>
      </p:sp>
      <p:sp>
        <p:nvSpPr>
          <p:cNvPr id="165" name="Google Shape;165;p25"/>
          <p:cNvSpPr txBox="1"/>
          <p:nvPr>
            <p:ph idx="1" type="body"/>
          </p:nvPr>
        </p:nvSpPr>
        <p:spPr>
          <a:xfrm>
            <a:off x="254325" y="1364450"/>
            <a:ext cx="7472100" cy="56355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800"/>
              </a:spcBef>
              <a:spcAft>
                <a:spcPts val="0"/>
              </a:spcAft>
              <a:buSzPts val="1800"/>
              <a:buNone/>
            </a:pPr>
            <a:r>
              <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rPr lang="nl-NL" sz="1800">
                <a:latin typeface="Arial"/>
                <a:ea typeface="Arial"/>
                <a:cs typeface="Arial"/>
                <a:sym typeface="Arial"/>
              </a:rPr>
              <a:t> Aim </a:t>
            </a:r>
            <a:r>
              <a:rPr b="0" lang="nl-NL" sz="1800">
                <a:latin typeface="Arial"/>
                <a:ea typeface="Arial"/>
                <a:cs typeface="Arial"/>
                <a:sym typeface="Arial"/>
              </a:rPr>
              <a:t>T</a:t>
            </a:r>
            <a:r>
              <a:rPr b="0" lang="nl-NL" sz="1800">
                <a:latin typeface="Arial"/>
                <a:ea typeface="Arial"/>
                <a:cs typeface="Arial"/>
                <a:sym typeface="Arial"/>
              </a:rPr>
              <a:t>o make science accessible and promote a healthier environment for all. This is done by addressing societal challenges by empowering people from lower socioeconomic backgrounds with decision-making skills through co-created, evidence-based communication strategies. </a:t>
            </a:r>
            <a:endParaRPr b="0" sz="1800">
              <a:latin typeface="Arial"/>
              <a:ea typeface="Arial"/>
              <a:cs typeface="Arial"/>
              <a:sym typeface="Arial"/>
            </a:endParaRPr>
          </a:p>
          <a:p>
            <a:pPr indent="-228600" lvl="0" marL="457200" rtl="0" algn="l">
              <a:lnSpc>
                <a:spcPct val="107000"/>
              </a:lnSpc>
              <a:spcBef>
                <a:spcPts val="800"/>
              </a:spcBef>
              <a:spcAft>
                <a:spcPts val="0"/>
              </a:spcAft>
              <a:buSzPts val="1800"/>
              <a:buNone/>
            </a:pPr>
            <a:r>
              <a:rPr b="0" lang="nl-NL" sz="1800">
                <a:latin typeface="Arial"/>
                <a:ea typeface="Arial"/>
                <a:cs typeface="Arial"/>
                <a:sym typeface="Arial"/>
              </a:rPr>
              <a:t>   </a:t>
            </a:r>
            <a:endParaRPr b="0" sz="1800">
              <a:latin typeface="Arial"/>
              <a:ea typeface="Arial"/>
              <a:cs typeface="Arial"/>
              <a:sym typeface="Arial"/>
            </a:endParaRPr>
          </a:p>
          <a:p>
            <a:pPr indent="-228600" lvl="0" marL="457200" rtl="0" algn="l">
              <a:lnSpc>
                <a:spcPct val="107000"/>
              </a:lnSpc>
              <a:spcBef>
                <a:spcPts val="800"/>
              </a:spcBef>
              <a:spcAft>
                <a:spcPts val="0"/>
              </a:spcAft>
              <a:buSzPts val="1800"/>
              <a:buNone/>
            </a:pPr>
            <a:r>
              <a:rPr lang="nl-NL" sz="1800">
                <a:latin typeface="Arial"/>
                <a:ea typeface="Arial"/>
                <a:cs typeface="Arial"/>
                <a:sym typeface="Arial"/>
              </a:rPr>
              <a:t>   Team </a:t>
            </a:r>
            <a:r>
              <a:rPr b="0" lang="nl-NL" sz="1800">
                <a:latin typeface="Arial"/>
                <a:ea typeface="Arial"/>
                <a:cs typeface="Arial"/>
                <a:sym typeface="Arial"/>
              </a:rPr>
              <a:t>biomedical engineering, animal welfare, educational science, geoscience</a:t>
            </a:r>
            <a:endParaRPr b="0" sz="1800">
              <a:latin typeface="Arial"/>
              <a:ea typeface="Arial"/>
              <a:cs typeface="Arial"/>
              <a:sym typeface="Arial"/>
            </a:endParaRPr>
          </a:p>
          <a:p>
            <a:pPr indent="-228600" lvl="0" marL="457200" rtl="0" algn="l">
              <a:lnSpc>
                <a:spcPct val="107000"/>
              </a:lnSpc>
              <a:spcBef>
                <a:spcPts val="800"/>
              </a:spcBef>
              <a:spcAft>
                <a:spcPts val="0"/>
              </a:spcAft>
              <a:buSzPts val="1800"/>
              <a:buNone/>
            </a:pPr>
            <a:r>
              <a:t/>
            </a:r>
            <a:endParaRPr sz="1800">
              <a:latin typeface="Arial"/>
              <a:ea typeface="Arial"/>
              <a:cs typeface="Arial"/>
              <a:sym typeface="Arial"/>
            </a:endParaRPr>
          </a:p>
          <a:p>
            <a:pPr indent="-228600" lvl="0" marL="457200" rtl="0" algn="l">
              <a:lnSpc>
                <a:spcPct val="107000"/>
              </a:lnSpc>
              <a:spcBef>
                <a:spcPts val="800"/>
              </a:spcBef>
              <a:spcAft>
                <a:spcPts val="0"/>
              </a:spcAft>
              <a:buSzPts val="1800"/>
              <a:buNone/>
            </a:pPr>
            <a:r>
              <a:rPr lang="nl-NL" sz="1800">
                <a:solidFill>
                  <a:srgbClr val="000000"/>
                </a:solidFill>
                <a:latin typeface="Arial"/>
                <a:ea typeface="Arial"/>
                <a:cs typeface="Arial"/>
                <a:sym typeface="Arial"/>
              </a:rPr>
              <a:t>   </a:t>
            </a:r>
            <a:r>
              <a:rPr lang="nl-NL" sz="1800">
                <a:solidFill>
                  <a:srgbClr val="000000"/>
                </a:solidFill>
                <a:latin typeface="Arial"/>
                <a:ea typeface="Arial"/>
                <a:cs typeface="Arial"/>
                <a:sym typeface="Arial"/>
              </a:rPr>
              <a:t>Contact  </a:t>
            </a:r>
            <a:r>
              <a:rPr b="0" lang="nl-NL" sz="1800" u="none" strike="noStrike">
                <a:solidFill>
                  <a:srgbClr val="000000"/>
                </a:solidFill>
                <a:latin typeface="Arial"/>
                <a:ea typeface="Arial"/>
                <a:cs typeface="Arial"/>
                <a:sym typeface="Arial"/>
              </a:rPr>
              <a:t>d.georgiou@uu.nl</a:t>
            </a:r>
            <a:endParaRPr b="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sz="1800">
              <a:solidFill>
                <a:srgbClr val="000000"/>
              </a:solidFill>
              <a:latin typeface="Karla"/>
              <a:ea typeface="Karla"/>
              <a:cs typeface="Karla"/>
              <a:sym typeface="Karla"/>
            </a:endParaRPr>
          </a:p>
          <a:p>
            <a:pPr indent="0" lvl="0" marL="228600" rtl="0" algn="l">
              <a:lnSpc>
                <a:spcPct val="100000"/>
              </a:lnSpc>
              <a:spcBef>
                <a:spcPts val="1600"/>
              </a:spcBef>
              <a:spcAft>
                <a:spcPts val="0"/>
              </a:spcAft>
              <a:buSzPts val="1800"/>
              <a:buNone/>
            </a:pPr>
            <a:r>
              <a:t/>
            </a:r>
            <a:endParaRPr b="0" i="0" sz="18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18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18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18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1800"/>
          </a:p>
        </p:txBody>
      </p:sp>
      <p:pic>
        <p:nvPicPr>
          <p:cNvPr descr="Afbeelding met kunst, ontwerp, illustratie, creativiteit&#10;&#10;Automatisch gegenereerde beschrijving" id="166" name="Google Shape;166;p25"/>
          <p:cNvPicPr preferRelativeResize="0"/>
          <p:nvPr/>
        </p:nvPicPr>
        <p:blipFill rotWithShape="1">
          <a:blip r:embed="rId3">
            <a:alphaModFix/>
          </a:blip>
          <a:srcRect b="0" l="0" r="0" t="0"/>
          <a:stretch/>
        </p:blipFill>
        <p:spPr>
          <a:xfrm>
            <a:off x="151302" y="5184398"/>
            <a:ext cx="1541125" cy="1541125"/>
          </a:xfrm>
          <a:prstGeom prst="rect">
            <a:avLst/>
          </a:prstGeom>
          <a:noFill/>
          <a:ln>
            <a:noFill/>
          </a:ln>
        </p:spPr>
      </p:pic>
      <p:pic>
        <p:nvPicPr>
          <p:cNvPr id="167" name="Google Shape;167;p25"/>
          <p:cNvPicPr preferRelativeResize="0"/>
          <p:nvPr/>
        </p:nvPicPr>
        <p:blipFill>
          <a:blip r:embed="rId4">
            <a:alphaModFix/>
          </a:blip>
          <a:stretch>
            <a:fillRect/>
          </a:stretch>
        </p:blipFill>
        <p:spPr>
          <a:xfrm>
            <a:off x="7726425" y="1614625"/>
            <a:ext cx="3906775" cy="37022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Preservation of Female Reproductive Health</a:t>
            </a:r>
            <a:endParaRPr b="1" sz="2400"/>
          </a:p>
        </p:txBody>
      </p:sp>
      <p:sp>
        <p:nvSpPr>
          <p:cNvPr id="173" name="Google Shape;173;p26"/>
          <p:cNvSpPr txBox="1"/>
          <p:nvPr>
            <p:ph idx="1" type="body"/>
          </p:nvPr>
        </p:nvSpPr>
        <p:spPr>
          <a:xfrm>
            <a:off x="532550" y="1304175"/>
            <a:ext cx="7547100" cy="5264400"/>
          </a:xfrm>
          <a:prstGeom prst="rect">
            <a:avLst/>
          </a:prstGeom>
          <a:noFill/>
          <a:ln>
            <a:noFill/>
          </a:ln>
        </p:spPr>
        <p:txBody>
          <a:bodyPr anchorCtr="0" anchor="t" bIns="45700" lIns="91425" spcFirstLastPara="1" rIns="91425" wrap="square" tIns="45700">
            <a:normAutofit fontScale="62500" lnSpcReduction="10000"/>
          </a:bodyPr>
          <a:lstStyle/>
          <a:p>
            <a:pPr indent="0" lvl="0" marL="342900" rtl="0" algn="l">
              <a:lnSpc>
                <a:spcPct val="100000"/>
              </a:lnSpc>
              <a:spcBef>
                <a:spcPts val="800"/>
              </a:spcBef>
              <a:spcAft>
                <a:spcPts val="0"/>
              </a:spcAft>
              <a:buSzPct val="83333"/>
              <a:buNone/>
            </a:pPr>
            <a:r>
              <a:t/>
            </a:r>
            <a:endParaRPr b="0" sz="2160"/>
          </a:p>
          <a:p>
            <a:pPr indent="0" lvl="0" marL="342900" rtl="0" algn="l">
              <a:lnSpc>
                <a:spcPct val="100000"/>
              </a:lnSpc>
              <a:spcBef>
                <a:spcPts val="800"/>
              </a:spcBef>
              <a:spcAft>
                <a:spcPts val="0"/>
              </a:spcAft>
              <a:buSzPct val="63157"/>
              <a:buNone/>
            </a:pPr>
            <a:r>
              <a:rPr b="0" lang="nl-NL" sz="2850">
                <a:latin typeface="Arial"/>
                <a:ea typeface="Arial"/>
                <a:cs typeface="Arial"/>
                <a:sym typeface="Arial"/>
              </a:rPr>
              <a:t> </a:t>
            </a:r>
            <a:r>
              <a:rPr lang="nl-NL" sz="2850">
                <a:latin typeface="Arial"/>
                <a:ea typeface="Arial"/>
                <a:cs typeface="Arial"/>
                <a:sym typeface="Arial"/>
              </a:rPr>
              <a:t>Aim</a:t>
            </a:r>
            <a:r>
              <a:rPr lang="nl-NL" sz="2850">
                <a:latin typeface="Arial"/>
                <a:ea typeface="Arial"/>
                <a:cs typeface="Arial"/>
                <a:sym typeface="Arial"/>
              </a:rPr>
              <a:t> </a:t>
            </a:r>
            <a:r>
              <a:rPr b="0" lang="nl-NL" sz="2850">
                <a:latin typeface="Arial"/>
                <a:ea typeface="Arial"/>
                <a:cs typeface="Arial"/>
                <a:sym typeface="Arial"/>
              </a:rPr>
              <a:t>To address female fertility preservation using emerging techniques for storing oocytes, embryos, and ovarian tissue. This project combines expertise to bridge gaps and integrate technical and ethical approaches in both human and animal contexts.</a:t>
            </a:r>
            <a:endParaRPr b="0" sz="2850">
              <a:latin typeface="Arial"/>
              <a:ea typeface="Arial"/>
              <a:cs typeface="Arial"/>
              <a:sym typeface="Arial"/>
            </a:endParaRPr>
          </a:p>
          <a:p>
            <a:pPr indent="0" lvl="0" marL="342900" rtl="0" algn="l">
              <a:lnSpc>
                <a:spcPct val="100000"/>
              </a:lnSpc>
              <a:spcBef>
                <a:spcPts val="800"/>
              </a:spcBef>
              <a:spcAft>
                <a:spcPts val="0"/>
              </a:spcAft>
              <a:buSzPct val="63157"/>
              <a:buNone/>
            </a:pPr>
            <a:r>
              <a:t/>
            </a:r>
            <a:endParaRPr b="0" sz="2850">
              <a:latin typeface="Arial"/>
              <a:ea typeface="Arial"/>
              <a:cs typeface="Arial"/>
              <a:sym typeface="Arial"/>
            </a:endParaRPr>
          </a:p>
          <a:p>
            <a:pPr indent="0" lvl="0" marL="342900" rtl="0" algn="l">
              <a:lnSpc>
                <a:spcPct val="100000"/>
              </a:lnSpc>
              <a:spcBef>
                <a:spcPts val="800"/>
              </a:spcBef>
              <a:spcAft>
                <a:spcPts val="0"/>
              </a:spcAft>
              <a:buSzPct val="63157"/>
              <a:buNone/>
            </a:pPr>
            <a:r>
              <a:rPr lang="nl-NL" sz="2850">
                <a:latin typeface="Arial"/>
                <a:ea typeface="Arial"/>
                <a:cs typeface="Arial"/>
                <a:sym typeface="Arial"/>
              </a:rPr>
              <a:t>Team </a:t>
            </a:r>
            <a:r>
              <a:rPr b="0" lang="nl-NL" sz="2850">
                <a:latin typeface="Arial"/>
                <a:ea typeface="Arial"/>
                <a:cs typeface="Arial"/>
                <a:sym typeface="Arial"/>
              </a:rPr>
              <a:t>molecular biology, ethics, biomedical engineering, science and technology studies, public administration and policy, industrial design</a:t>
            </a:r>
            <a:endParaRPr b="0" sz="2850">
              <a:latin typeface="Arial"/>
              <a:ea typeface="Arial"/>
              <a:cs typeface="Arial"/>
              <a:sym typeface="Arial"/>
            </a:endParaRPr>
          </a:p>
          <a:p>
            <a:pPr indent="-228600" lvl="0" marL="457200" rtl="0" algn="l">
              <a:lnSpc>
                <a:spcPct val="107000"/>
              </a:lnSpc>
              <a:spcBef>
                <a:spcPts val="800"/>
              </a:spcBef>
              <a:spcAft>
                <a:spcPts val="0"/>
              </a:spcAft>
              <a:buSzPct val="63157"/>
              <a:buNone/>
            </a:pPr>
            <a:r>
              <a:t/>
            </a:r>
            <a:endParaRPr b="0" sz="285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63157"/>
              <a:buNone/>
            </a:pPr>
            <a:r>
              <a:rPr lang="nl-NL" sz="2850">
                <a:solidFill>
                  <a:srgbClr val="000000"/>
                </a:solidFill>
                <a:latin typeface="Arial"/>
                <a:ea typeface="Arial"/>
                <a:cs typeface="Arial"/>
                <a:sym typeface="Arial"/>
              </a:rPr>
              <a:t>  Contact </a:t>
            </a:r>
            <a:r>
              <a:rPr b="0" lang="nl-NL" sz="2850">
                <a:solidFill>
                  <a:srgbClr val="000000"/>
                </a:solidFill>
                <a:latin typeface="Arial"/>
                <a:ea typeface="Arial"/>
                <a:cs typeface="Arial"/>
                <a:sym typeface="Arial"/>
              </a:rPr>
              <a:t>m.villani@uu.nl</a:t>
            </a:r>
            <a:endParaRPr sz="2850">
              <a:latin typeface="Arial"/>
              <a:ea typeface="Arial"/>
              <a:cs typeface="Arial"/>
              <a:sym typeface="Arial"/>
            </a:endParaRPr>
          </a:p>
          <a:p>
            <a:pPr indent="-228600" lvl="0" marL="457200" rtl="0" algn="l">
              <a:lnSpc>
                <a:spcPct val="107000"/>
              </a:lnSpc>
              <a:spcBef>
                <a:spcPts val="1600"/>
              </a:spcBef>
              <a:spcAft>
                <a:spcPts val="0"/>
              </a:spcAft>
              <a:buSzPct val="59800"/>
              <a:buNone/>
            </a:pPr>
            <a:r>
              <a:t/>
            </a:r>
            <a:endParaRPr sz="3010">
              <a:solidFill>
                <a:srgbClr val="000000"/>
              </a:solidFill>
              <a:latin typeface="Arial"/>
              <a:ea typeface="Arial"/>
              <a:cs typeface="Arial"/>
              <a:sym typeface="Arial"/>
            </a:endParaRPr>
          </a:p>
          <a:p>
            <a:pPr indent="0" lvl="0" marL="228600" rtl="0" algn="l">
              <a:lnSpc>
                <a:spcPct val="100000"/>
              </a:lnSpc>
              <a:spcBef>
                <a:spcPts val="1600"/>
              </a:spcBef>
              <a:spcAft>
                <a:spcPts val="0"/>
              </a:spcAft>
              <a:buSzPct val="83333"/>
              <a:buNone/>
            </a:pPr>
            <a:r>
              <a:t/>
            </a:r>
            <a:endParaRPr b="0" i="0" sz="216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ct val="65217"/>
              <a:buFont typeface="Arial"/>
              <a:buNone/>
            </a:pPr>
            <a:r>
              <a:t/>
            </a:r>
            <a:endParaRPr i="0" sz="276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5217"/>
              <a:buNone/>
            </a:pPr>
            <a:r>
              <a:t/>
            </a:r>
            <a:endParaRPr i="0" sz="276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83333"/>
              <a:buFont typeface="Arial"/>
              <a:buNone/>
            </a:pPr>
            <a:r>
              <a:t/>
            </a:r>
            <a:endParaRPr sz="2160">
              <a:latin typeface="Karla"/>
              <a:ea typeface="Karla"/>
              <a:cs typeface="Karla"/>
              <a:sym typeface="Karla"/>
            </a:endParaRPr>
          </a:p>
          <a:p>
            <a:pPr indent="-171450" lvl="0" marL="514350" rtl="0" algn="l">
              <a:lnSpc>
                <a:spcPct val="100000"/>
              </a:lnSpc>
              <a:spcBef>
                <a:spcPts val="800"/>
              </a:spcBef>
              <a:spcAft>
                <a:spcPts val="0"/>
              </a:spcAft>
              <a:buSzPct val="102272"/>
              <a:buFont typeface="Arial"/>
              <a:buNone/>
            </a:pPr>
            <a:r>
              <a:t/>
            </a:r>
            <a:endParaRPr sz="1760"/>
          </a:p>
        </p:txBody>
      </p:sp>
      <p:pic>
        <p:nvPicPr>
          <p:cNvPr descr="Afbeelding met kunst, ontwerp, illustratie, creativiteit&#10;&#10;Automatisch gegenereerde beschrijving" id="174" name="Google Shape;174;p26"/>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75" name="Google Shape;175;p26"/>
          <p:cNvPicPr preferRelativeResize="0"/>
          <p:nvPr/>
        </p:nvPicPr>
        <p:blipFill>
          <a:blip r:embed="rId4">
            <a:alphaModFix/>
          </a:blip>
          <a:stretch>
            <a:fillRect/>
          </a:stretch>
        </p:blipFill>
        <p:spPr>
          <a:xfrm>
            <a:off x="8079650" y="1409057"/>
            <a:ext cx="3641850" cy="34893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Rethinking Impact*</a:t>
            </a:r>
            <a:endParaRPr b="1" sz="2400"/>
          </a:p>
        </p:txBody>
      </p:sp>
      <p:sp>
        <p:nvSpPr>
          <p:cNvPr id="181" name="Google Shape;181;p27"/>
          <p:cNvSpPr txBox="1"/>
          <p:nvPr>
            <p:ph idx="1" type="body"/>
          </p:nvPr>
        </p:nvSpPr>
        <p:spPr>
          <a:xfrm>
            <a:off x="382625" y="1127575"/>
            <a:ext cx="7483200" cy="5615700"/>
          </a:xfrm>
          <a:prstGeom prst="rect">
            <a:avLst/>
          </a:prstGeom>
          <a:noFill/>
          <a:ln>
            <a:noFill/>
          </a:ln>
          <a:effectLst>
            <a:reflection blurRad="0" dir="5400000" dist="38100" endA="0" fadeDir="5400012" kx="0" rotWithShape="0" algn="bl" stPos="0" sy="-100000" ky="0"/>
          </a:effectLst>
        </p:spPr>
        <p:txBody>
          <a:bodyPr anchorCtr="0" anchor="t" bIns="45700" lIns="91425" spcFirstLastPara="1" rIns="91425" wrap="square" tIns="45700">
            <a:noAutofit/>
          </a:bodyPr>
          <a:lstStyle/>
          <a:p>
            <a:pPr indent="0" lvl="0" marL="342900" rtl="0" algn="l">
              <a:lnSpc>
                <a:spcPct val="100000"/>
              </a:lnSpc>
              <a:spcBef>
                <a:spcPts val="800"/>
              </a:spcBef>
              <a:spcAft>
                <a:spcPts val="0"/>
              </a:spcAft>
              <a:buSzPts val="1946"/>
              <a:buNone/>
            </a:pPr>
            <a:r>
              <a:t/>
            </a:r>
            <a:endParaRPr b="0" sz="1800">
              <a:latin typeface="Arial"/>
              <a:ea typeface="Arial"/>
              <a:cs typeface="Arial"/>
              <a:sym typeface="Arial"/>
            </a:endParaRPr>
          </a:p>
          <a:p>
            <a:pPr indent="0" lvl="0" marL="342900" rtl="0" algn="l">
              <a:lnSpc>
                <a:spcPct val="100000"/>
              </a:lnSpc>
              <a:spcBef>
                <a:spcPts val="800"/>
              </a:spcBef>
              <a:spcAft>
                <a:spcPts val="0"/>
              </a:spcAft>
              <a:buSzPts val="1946"/>
              <a:buNone/>
            </a:pPr>
            <a:r>
              <a:rPr b="0" lang="nl-NL" sz="1800">
                <a:latin typeface="Arial"/>
                <a:ea typeface="Arial"/>
                <a:cs typeface="Arial"/>
                <a:sym typeface="Arial"/>
              </a:rPr>
              <a:t> </a:t>
            </a:r>
            <a:r>
              <a:rPr lang="nl-NL" sz="1800">
                <a:latin typeface="Arial"/>
                <a:ea typeface="Arial"/>
                <a:cs typeface="Arial"/>
                <a:sym typeface="Arial"/>
              </a:rPr>
              <a:t>Aim </a:t>
            </a:r>
            <a:r>
              <a:rPr b="0" lang="nl-NL" sz="1800">
                <a:latin typeface="Arial"/>
                <a:ea typeface="Arial"/>
                <a:cs typeface="Arial"/>
                <a:sym typeface="Arial"/>
              </a:rPr>
              <a:t>To re</a:t>
            </a:r>
            <a:r>
              <a:rPr b="0" lang="nl-NL" sz="1800">
                <a:latin typeface="Arial"/>
                <a:ea typeface="Arial"/>
                <a:cs typeface="Arial"/>
                <a:sym typeface="Arial"/>
              </a:rPr>
              <a:t>think impact in academia, challenging its  overuse   and reliance on metrics. This is done by promoting regenerative practices linking research, education, and public engagement, using unconventional methods like art and nature to uncover overlooked insights.</a:t>
            </a:r>
            <a:endParaRPr b="0" sz="1800">
              <a:latin typeface="Arial"/>
              <a:ea typeface="Arial"/>
              <a:cs typeface="Arial"/>
              <a:sym typeface="Arial"/>
            </a:endParaRPr>
          </a:p>
          <a:p>
            <a:pPr indent="0" lvl="0" marL="0" rtl="0" algn="l">
              <a:lnSpc>
                <a:spcPct val="107000"/>
              </a:lnSpc>
              <a:spcBef>
                <a:spcPts val="800"/>
              </a:spcBef>
              <a:spcAft>
                <a:spcPts val="0"/>
              </a:spcAft>
              <a:buSzPts val="1946"/>
              <a:buNone/>
            </a:pPr>
            <a:r>
              <a:rPr lang="nl-NL" sz="1800">
                <a:latin typeface="Arial"/>
                <a:ea typeface="Arial"/>
                <a:cs typeface="Arial"/>
                <a:sym typeface="Arial"/>
              </a:rPr>
              <a:t>      </a:t>
            </a:r>
            <a:endParaRPr sz="1800">
              <a:latin typeface="Arial"/>
              <a:ea typeface="Arial"/>
              <a:cs typeface="Arial"/>
              <a:sym typeface="Arial"/>
            </a:endParaRPr>
          </a:p>
          <a:p>
            <a:pPr indent="0" lvl="0" marL="0" rtl="0" algn="l">
              <a:lnSpc>
                <a:spcPct val="107000"/>
              </a:lnSpc>
              <a:spcBef>
                <a:spcPts val="800"/>
              </a:spcBef>
              <a:spcAft>
                <a:spcPts val="0"/>
              </a:spcAft>
              <a:buSzPts val="1946"/>
              <a:buNone/>
            </a:pPr>
            <a:r>
              <a:rPr lang="nl-NL" sz="1800">
                <a:latin typeface="Arial"/>
                <a:ea typeface="Arial"/>
                <a:cs typeface="Arial"/>
                <a:sym typeface="Arial"/>
              </a:rPr>
              <a:t>      </a:t>
            </a:r>
            <a:r>
              <a:rPr lang="nl-NL" sz="1800">
                <a:latin typeface="Arial"/>
                <a:ea typeface="Arial"/>
                <a:cs typeface="Arial"/>
                <a:sym typeface="Arial"/>
              </a:rPr>
              <a:t>Team </a:t>
            </a:r>
            <a:r>
              <a:rPr b="0" lang="nl-NL" sz="1800">
                <a:latin typeface="Arial"/>
                <a:ea typeface="Arial"/>
                <a:cs typeface="Arial"/>
                <a:sym typeface="Arial"/>
              </a:rPr>
              <a:t>physics, biology, industrial design, political sciences</a:t>
            </a:r>
            <a:endParaRPr b="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946"/>
              <a:buNone/>
            </a:pPr>
            <a:r>
              <a:rPr b="0" lang="nl-NL" sz="1800">
                <a:solidFill>
                  <a:srgbClr val="000000"/>
                </a:solidFill>
                <a:latin typeface="Arial"/>
                <a:ea typeface="Arial"/>
                <a:cs typeface="Arial"/>
                <a:sym typeface="Arial"/>
              </a:rPr>
              <a:t>  </a:t>
            </a:r>
            <a:r>
              <a:rPr lang="nl-NL" sz="1800">
                <a:solidFill>
                  <a:srgbClr val="000000"/>
                </a:solidFill>
                <a:latin typeface="Arial"/>
                <a:ea typeface="Arial"/>
                <a:cs typeface="Arial"/>
                <a:sym typeface="Arial"/>
              </a:rPr>
              <a:t>Contact </a:t>
            </a:r>
            <a:r>
              <a:rPr b="0" lang="nl-NL" sz="1800">
                <a:solidFill>
                  <a:srgbClr val="000000"/>
                </a:solidFill>
                <a:latin typeface="Arial"/>
                <a:ea typeface="Arial"/>
                <a:cs typeface="Arial"/>
                <a:sym typeface="Arial"/>
              </a:rPr>
              <a:t>p.degraaf-4@umcutrecht.nl </a:t>
            </a:r>
            <a:endParaRPr b="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946"/>
              <a:buNone/>
            </a:pPr>
            <a:r>
              <a:rPr b="0" i="1" lang="nl-NL" sz="1800">
                <a:latin typeface="Arial"/>
                <a:ea typeface="Arial"/>
                <a:cs typeface="Arial"/>
                <a:sym typeface="Arial"/>
              </a:rPr>
              <a:t>*   </a:t>
            </a:r>
            <a:r>
              <a:rPr b="0" i="1" lang="nl-NL" sz="1800">
                <a:latin typeface="Arial"/>
                <a:ea typeface="Arial"/>
                <a:cs typeface="Arial"/>
                <a:sym typeface="Arial"/>
              </a:rPr>
              <a:t>t</a:t>
            </a:r>
            <a:r>
              <a:rPr b="0" i="1" lang="nl-NL" sz="1800">
                <a:latin typeface="Arial"/>
                <a:ea typeface="Arial"/>
                <a:cs typeface="Arial"/>
                <a:sym typeface="Arial"/>
              </a:rPr>
              <a:t>his Spark project is completed. Get more insights </a:t>
            </a:r>
            <a:r>
              <a:rPr b="0" i="1" lang="nl-NL" sz="1800" u="sng">
                <a:latin typeface="Arial"/>
                <a:ea typeface="Arial"/>
                <a:cs typeface="Arial"/>
                <a:sym typeface="Arial"/>
                <a:hlinkClick r:id="rId3"/>
              </a:rPr>
              <a:t>here</a:t>
            </a:r>
            <a:r>
              <a:rPr b="0" i="1" lang="nl-NL" sz="1900">
                <a:latin typeface="Arial"/>
                <a:ea typeface="Arial"/>
                <a:cs typeface="Arial"/>
                <a:sym typeface="Arial"/>
              </a:rPr>
              <a:t> </a:t>
            </a:r>
            <a:endParaRPr b="0" i="1" sz="1900">
              <a:latin typeface="Arial"/>
              <a:ea typeface="Arial"/>
              <a:cs typeface="Arial"/>
              <a:sym typeface="Arial"/>
            </a:endParaRPr>
          </a:p>
          <a:p>
            <a:pPr indent="0" lvl="0" marL="228600" rtl="0" algn="l">
              <a:lnSpc>
                <a:spcPct val="107000"/>
              </a:lnSpc>
              <a:spcBef>
                <a:spcPts val="1600"/>
              </a:spcBef>
              <a:spcAft>
                <a:spcPts val="0"/>
              </a:spcAft>
              <a:buSzPts val="1946"/>
              <a:buNone/>
            </a:pPr>
            <a:r>
              <a:t/>
            </a:r>
            <a:endParaRPr b="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946"/>
              <a:buNone/>
            </a:pPr>
            <a:r>
              <a:t/>
            </a:r>
            <a:endParaRPr b="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946"/>
              <a:buNone/>
            </a:pPr>
            <a:r>
              <a:t/>
            </a:r>
            <a:endParaRPr sz="1800">
              <a:solidFill>
                <a:srgbClr val="000000"/>
              </a:solidFill>
              <a:latin typeface="Arial"/>
              <a:ea typeface="Arial"/>
              <a:cs typeface="Arial"/>
              <a:sym typeface="Arial"/>
            </a:endParaRPr>
          </a:p>
          <a:p>
            <a:pPr indent="0" lvl="0" marL="228600" rtl="0" algn="l">
              <a:lnSpc>
                <a:spcPct val="100000"/>
              </a:lnSpc>
              <a:spcBef>
                <a:spcPts val="1600"/>
              </a:spcBef>
              <a:spcAft>
                <a:spcPts val="0"/>
              </a:spcAft>
              <a:buSzPts val="1946"/>
              <a:buNone/>
            </a:pPr>
            <a:r>
              <a:t/>
            </a:r>
            <a:endParaRPr b="0" i="0" sz="1800">
              <a:solidFill>
                <a:srgbClr val="000000"/>
              </a:solidFill>
              <a:latin typeface="Arial"/>
              <a:ea typeface="Arial"/>
              <a:cs typeface="Arial"/>
              <a:sym typeface="Arial"/>
            </a:endParaRPr>
          </a:p>
          <a:p>
            <a:pPr indent="-342900" lvl="0" marL="685800" rtl="0" algn="l">
              <a:lnSpc>
                <a:spcPct val="100000"/>
              </a:lnSpc>
              <a:spcBef>
                <a:spcPts val="800"/>
              </a:spcBef>
              <a:spcAft>
                <a:spcPts val="0"/>
              </a:spcAft>
              <a:buSzPts val="1946"/>
              <a:buFont typeface="Arial"/>
              <a:buNone/>
            </a:pPr>
            <a:r>
              <a:t/>
            </a:r>
            <a:endParaRPr i="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946"/>
              <a:buNone/>
            </a:pPr>
            <a:r>
              <a:t/>
            </a:r>
            <a:endParaRPr i="0" sz="1800">
              <a:solidFill>
                <a:srgbClr val="000000"/>
              </a:solidFill>
              <a:latin typeface="Arial"/>
              <a:ea typeface="Arial"/>
              <a:cs typeface="Arial"/>
              <a:sym typeface="Arial"/>
            </a:endParaRPr>
          </a:p>
          <a:p>
            <a:pPr indent="-171450" lvl="0" marL="514350" rtl="0" algn="l">
              <a:lnSpc>
                <a:spcPct val="100000"/>
              </a:lnSpc>
              <a:spcBef>
                <a:spcPts val="800"/>
              </a:spcBef>
              <a:spcAft>
                <a:spcPts val="0"/>
              </a:spcAft>
              <a:buSzPts val="1946"/>
              <a:buFont typeface="Arial"/>
              <a:buNone/>
            </a:pPr>
            <a:r>
              <a:t/>
            </a:r>
            <a:endParaRPr sz="1800">
              <a:latin typeface="Arial"/>
              <a:ea typeface="Arial"/>
              <a:cs typeface="Arial"/>
              <a:sym typeface="Arial"/>
            </a:endParaRPr>
          </a:p>
          <a:p>
            <a:pPr indent="-171450" lvl="0" marL="514350" rtl="0" algn="l">
              <a:lnSpc>
                <a:spcPct val="100000"/>
              </a:lnSpc>
              <a:spcBef>
                <a:spcPts val="800"/>
              </a:spcBef>
              <a:spcAft>
                <a:spcPts val="0"/>
              </a:spcAft>
              <a:buSzPts val="1946"/>
              <a:buFont typeface="Arial"/>
              <a:buNone/>
            </a:pPr>
            <a:r>
              <a:t/>
            </a:r>
            <a:endParaRPr sz="1800">
              <a:latin typeface="Arial"/>
              <a:ea typeface="Arial"/>
              <a:cs typeface="Arial"/>
              <a:sym typeface="Arial"/>
            </a:endParaRPr>
          </a:p>
        </p:txBody>
      </p:sp>
      <p:pic>
        <p:nvPicPr>
          <p:cNvPr descr="Afbeelding met kunst, ontwerp, illustratie, creativiteit&#10;&#10;Automatisch gegenereerde beschrijving" id="182" name="Google Shape;182;p27"/>
          <p:cNvPicPr preferRelativeResize="0"/>
          <p:nvPr/>
        </p:nvPicPr>
        <p:blipFill rotWithShape="1">
          <a:blip r:embed="rId4">
            <a:alphaModFix/>
          </a:blip>
          <a:srcRect b="0" l="0" r="0" t="0"/>
          <a:stretch/>
        </p:blipFill>
        <p:spPr>
          <a:xfrm>
            <a:off x="151302" y="5202148"/>
            <a:ext cx="1541125" cy="1541125"/>
          </a:xfrm>
          <a:prstGeom prst="rect">
            <a:avLst/>
          </a:prstGeom>
          <a:noFill/>
          <a:ln>
            <a:noFill/>
          </a:ln>
        </p:spPr>
      </p:pic>
      <p:pic>
        <p:nvPicPr>
          <p:cNvPr id="183" name="Google Shape;183;p27"/>
          <p:cNvPicPr preferRelativeResize="0"/>
          <p:nvPr/>
        </p:nvPicPr>
        <p:blipFill>
          <a:blip r:embed="rId5">
            <a:alphaModFix/>
          </a:blip>
          <a:stretch>
            <a:fillRect/>
          </a:stretch>
        </p:blipFill>
        <p:spPr>
          <a:xfrm>
            <a:off x="7865700" y="1304175"/>
            <a:ext cx="3569200" cy="417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[UN]BOX</a:t>
            </a:r>
            <a:endParaRPr b="1" sz="2400"/>
          </a:p>
        </p:txBody>
      </p:sp>
      <p:sp>
        <p:nvSpPr>
          <p:cNvPr id="189" name="Google Shape;189;p28"/>
          <p:cNvSpPr txBox="1"/>
          <p:nvPr>
            <p:ph idx="1" type="body"/>
          </p:nvPr>
        </p:nvSpPr>
        <p:spPr>
          <a:xfrm>
            <a:off x="444250" y="934275"/>
            <a:ext cx="7193700" cy="5794200"/>
          </a:xfrm>
          <a:prstGeom prst="rect">
            <a:avLst/>
          </a:prstGeom>
          <a:noFill/>
          <a:ln>
            <a:noFill/>
          </a:ln>
        </p:spPr>
        <p:txBody>
          <a:bodyPr anchorCtr="0" anchor="t" bIns="45700" lIns="91425" spcFirstLastPara="1" rIns="91425" wrap="square" tIns="45700">
            <a:normAutofit fontScale="32500"/>
          </a:bodyPr>
          <a:lstStyle/>
          <a:p>
            <a:pPr indent="0" lvl="0" marL="342900" rtl="0" algn="l">
              <a:lnSpc>
                <a:spcPct val="100000"/>
              </a:lnSpc>
              <a:spcBef>
                <a:spcPts val="800"/>
              </a:spcBef>
              <a:spcAft>
                <a:spcPts val="0"/>
              </a:spcAft>
              <a:buSzPct val="90000"/>
              <a:buNone/>
            </a:pPr>
            <a:r>
              <a:t/>
            </a:r>
            <a:endParaRPr b="0" sz="2000"/>
          </a:p>
          <a:p>
            <a:pPr indent="0" lvl="0" marL="342900" rtl="0" algn="l">
              <a:lnSpc>
                <a:spcPct val="100000"/>
              </a:lnSpc>
              <a:spcBef>
                <a:spcPts val="800"/>
              </a:spcBef>
              <a:spcAft>
                <a:spcPts val="0"/>
              </a:spcAft>
              <a:buSzPct val="81818"/>
              <a:buNone/>
            </a:pPr>
            <a:r>
              <a:rPr b="0" lang="nl-NL" sz="2200">
                <a:latin typeface="Karla"/>
                <a:ea typeface="Karla"/>
                <a:cs typeface="Karla"/>
                <a:sym typeface="Karla"/>
              </a:rPr>
              <a:t> </a:t>
            </a:r>
            <a:endParaRPr b="0" sz="2200">
              <a:latin typeface="Karla"/>
              <a:ea typeface="Karla"/>
              <a:cs typeface="Karla"/>
              <a:sym typeface="Karla"/>
            </a:endParaRPr>
          </a:p>
          <a:p>
            <a:pPr indent="0" lvl="0" marL="342900" rtl="0" algn="l">
              <a:lnSpc>
                <a:spcPct val="100000"/>
              </a:lnSpc>
              <a:spcBef>
                <a:spcPts val="800"/>
              </a:spcBef>
              <a:spcAft>
                <a:spcPts val="0"/>
              </a:spcAft>
              <a:buSzPct val="32727"/>
              <a:buNone/>
            </a:pPr>
            <a:r>
              <a:rPr lang="nl-NL" sz="5500">
                <a:latin typeface="Arial"/>
                <a:ea typeface="Arial"/>
                <a:cs typeface="Arial"/>
                <a:sym typeface="Arial"/>
              </a:rPr>
              <a:t>Aim </a:t>
            </a:r>
            <a:r>
              <a:rPr b="0" lang="nl-NL" sz="5500">
                <a:latin typeface="Arial"/>
                <a:ea typeface="Arial"/>
                <a:cs typeface="Arial"/>
                <a:sym typeface="Arial"/>
              </a:rPr>
              <a:t>To</a:t>
            </a:r>
            <a:r>
              <a:rPr b="0" lang="nl-NL" sz="5500">
                <a:latin typeface="Arial"/>
                <a:ea typeface="Arial"/>
                <a:cs typeface="Arial"/>
                <a:sym typeface="Arial"/>
              </a:rPr>
              <a:t> improve collaboration between practitioners and researchers. This is done by creating a  ‘process black box’ prototype, a tool that uses metaphors to help teams design, monitor, and discuss their collaboration processes.</a:t>
            </a:r>
            <a:endParaRPr b="0" sz="5500">
              <a:latin typeface="Arial"/>
              <a:ea typeface="Arial"/>
              <a:cs typeface="Arial"/>
              <a:sym typeface="Arial"/>
            </a:endParaRPr>
          </a:p>
          <a:p>
            <a:pPr indent="0" lvl="0" marL="342900" rtl="0" algn="l">
              <a:lnSpc>
                <a:spcPct val="100000"/>
              </a:lnSpc>
              <a:spcBef>
                <a:spcPts val="800"/>
              </a:spcBef>
              <a:spcAft>
                <a:spcPts val="0"/>
              </a:spcAft>
              <a:buSzPct val="32727"/>
              <a:buNone/>
            </a:pPr>
            <a:r>
              <a:t/>
            </a:r>
            <a:endParaRPr sz="5500">
              <a:latin typeface="Arial"/>
              <a:ea typeface="Arial"/>
              <a:cs typeface="Arial"/>
              <a:sym typeface="Arial"/>
            </a:endParaRPr>
          </a:p>
          <a:p>
            <a:pPr indent="0" lvl="0" marL="342900" rtl="0" algn="l">
              <a:lnSpc>
                <a:spcPct val="100000"/>
              </a:lnSpc>
              <a:spcBef>
                <a:spcPts val="800"/>
              </a:spcBef>
              <a:spcAft>
                <a:spcPts val="0"/>
              </a:spcAft>
              <a:buSzPct val="32727"/>
              <a:buNone/>
            </a:pPr>
            <a:r>
              <a:rPr lang="nl-NL" sz="5500">
                <a:latin typeface="Arial"/>
                <a:ea typeface="Arial"/>
                <a:cs typeface="Arial"/>
                <a:sym typeface="Arial"/>
              </a:rPr>
              <a:t>Team </a:t>
            </a:r>
            <a:r>
              <a:rPr b="0" lang="nl-NL" sz="5500">
                <a:latin typeface="Arial"/>
                <a:ea typeface="Arial"/>
                <a:cs typeface="Arial"/>
                <a:sym typeface="Arial"/>
              </a:rPr>
              <a:t>transition sciences, industrial design, gamification, technology policies, design, ethics, transdisciplinary </a:t>
            </a:r>
            <a:r>
              <a:rPr b="0" lang="nl-NL" sz="5500">
                <a:latin typeface="Arial"/>
                <a:ea typeface="Arial"/>
                <a:cs typeface="Arial"/>
                <a:sym typeface="Arial"/>
              </a:rPr>
              <a:t>research and education,</a:t>
            </a:r>
            <a:r>
              <a:rPr b="0" lang="nl-NL" sz="5500">
                <a:latin typeface="Arial"/>
                <a:ea typeface="Arial"/>
                <a:cs typeface="Arial"/>
                <a:sym typeface="Arial"/>
              </a:rPr>
              <a:t> psychology, computer science</a:t>
            </a:r>
            <a:endParaRPr b="0" sz="5500">
              <a:latin typeface="Arial"/>
              <a:ea typeface="Arial"/>
              <a:cs typeface="Arial"/>
              <a:sym typeface="Arial"/>
            </a:endParaRPr>
          </a:p>
          <a:p>
            <a:pPr indent="-228600" lvl="0" marL="457200" rtl="0" algn="l">
              <a:lnSpc>
                <a:spcPct val="100000"/>
              </a:lnSpc>
              <a:spcBef>
                <a:spcPts val="800"/>
              </a:spcBef>
              <a:spcAft>
                <a:spcPts val="0"/>
              </a:spcAft>
              <a:buSzPct val="32727"/>
              <a:buNone/>
            </a:pPr>
            <a:r>
              <a:rPr b="0" lang="nl-NL" sz="5500">
                <a:solidFill>
                  <a:srgbClr val="000000"/>
                </a:solidFill>
                <a:latin typeface="Arial"/>
                <a:ea typeface="Arial"/>
                <a:cs typeface="Arial"/>
                <a:sym typeface="Arial"/>
              </a:rPr>
              <a:t>  </a:t>
            </a:r>
            <a:endParaRPr b="0" sz="5500">
              <a:latin typeface="Arial"/>
              <a:ea typeface="Arial"/>
              <a:cs typeface="Arial"/>
              <a:sym typeface="Arial"/>
            </a:endParaRPr>
          </a:p>
          <a:p>
            <a:pPr indent="-228600" lvl="0" marL="457200" rtl="0" algn="l">
              <a:lnSpc>
                <a:spcPct val="100000"/>
              </a:lnSpc>
              <a:spcBef>
                <a:spcPts val="800"/>
              </a:spcBef>
              <a:spcAft>
                <a:spcPts val="0"/>
              </a:spcAft>
              <a:buSzPct val="32727"/>
              <a:buNone/>
            </a:pPr>
            <a:r>
              <a:rPr lang="nl-NL" sz="5500">
                <a:solidFill>
                  <a:srgbClr val="000000"/>
                </a:solidFill>
                <a:latin typeface="Arial"/>
                <a:ea typeface="Arial"/>
                <a:cs typeface="Arial"/>
                <a:sym typeface="Arial"/>
              </a:rPr>
              <a:t>Contact </a:t>
            </a:r>
            <a:r>
              <a:rPr b="0" i="0" lang="nl-NL" sz="5500">
                <a:solidFill>
                  <a:srgbClr val="000000"/>
                </a:solidFill>
                <a:latin typeface="Arial"/>
                <a:ea typeface="Arial"/>
                <a:cs typeface="Arial"/>
                <a:sym typeface="Arial"/>
              </a:rPr>
              <a:t>j.colenladeiatorrens@uu.nl</a:t>
            </a:r>
            <a:endParaRPr b="0" sz="5500">
              <a:solidFill>
                <a:srgbClr val="000000"/>
              </a:solidFill>
              <a:latin typeface="Arial"/>
              <a:ea typeface="Arial"/>
              <a:cs typeface="Arial"/>
              <a:sym typeface="Arial"/>
            </a:endParaRPr>
          </a:p>
          <a:p>
            <a:pPr indent="-228600" lvl="0" marL="457200" rtl="0" algn="l">
              <a:lnSpc>
                <a:spcPct val="107000"/>
              </a:lnSpc>
              <a:spcBef>
                <a:spcPts val="800"/>
              </a:spcBef>
              <a:spcAft>
                <a:spcPts val="0"/>
              </a:spcAft>
              <a:buSzPct val="49251"/>
              <a:buNone/>
            </a:pPr>
            <a:r>
              <a:t/>
            </a:r>
            <a:endParaRPr b="0" sz="3654">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49251"/>
              <a:buNone/>
            </a:pPr>
            <a:r>
              <a:t/>
            </a:r>
            <a:endParaRPr sz="3654">
              <a:solidFill>
                <a:srgbClr val="000000"/>
              </a:solidFill>
              <a:latin typeface="Arial"/>
              <a:ea typeface="Arial"/>
              <a:cs typeface="Arial"/>
              <a:sym typeface="Arial"/>
            </a:endParaRPr>
          </a:p>
          <a:p>
            <a:pPr indent="0" lvl="0" marL="228600" rtl="0" algn="l">
              <a:lnSpc>
                <a:spcPct val="100000"/>
              </a:lnSpc>
              <a:spcBef>
                <a:spcPts val="1600"/>
              </a:spcBef>
              <a:spcAft>
                <a:spcPts val="0"/>
              </a:spcAft>
              <a:buSzPct val="49251"/>
              <a:buNone/>
            </a:pPr>
            <a:r>
              <a:t/>
            </a:r>
            <a:endParaRPr b="0" i="0" sz="3654">
              <a:solidFill>
                <a:srgbClr val="000000"/>
              </a:solidFill>
              <a:latin typeface="Arial"/>
              <a:ea typeface="Arial"/>
              <a:cs typeface="Arial"/>
              <a:sym typeface="Arial"/>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descr="Afbeelding met kunst, ontwerp, illustratie, creativiteit&#10;&#10;Automatisch gegenereerde beschrijving" id="190" name="Google Shape;190;p28"/>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91" name="Google Shape;191;p28"/>
          <p:cNvPicPr preferRelativeResize="0"/>
          <p:nvPr/>
        </p:nvPicPr>
        <p:blipFill>
          <a:blip r:embed="rId4">
            <a:alphaModFix/>
          </a:blip>
          <a:stretch>
            <a:fillRect/>
          </a:stretch>
        </p:blipFill>
        <p:spPr>
          <a:xfrm>
            <a:off x="7774275" y="1201175"/>
            <a:ext cx="3439875" cy="3763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86981" y="111108"/>
            <a:ext cx="11188800" cy="1222500"/>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3HOWs4DM</a:t>
            </a:r>
            <a:endParaRPr b="1" sz="2400"/>
          </a:p>
        </p:txBody>
      </p:sp>
      <p:sp>
        <p:nvSpPr>
          <p:cNvPr id="197" name="Google Shape;197;p29"/>
          <p:cNvSpPr txBox="1"/>
          <p:nvPr>
            <p:ph idx="1" type="body"/>
          </p:nvPr>
        </p:nvSpPr>
        <p:spPr>
          <a:xfrm>
            <a:off x="161875" y="1565350"/>
            <a:ext cx="7284900" cy="4912800"/>
          </a:xfrm>
          <a:prstGeom prst="rect">
            <a:avLst/>
          </a:prstGeom>
          <a:noFill/>
          <a:ln>
            <a:noFill/>
          </a:ln>
        </p:spPr>
        <p:txBody>
          <a:bodyPr anchorCtr="0" anchor="t" bIns="45700" lIns="91425" spcFirstLastPara="1" rIns="91425" wrap="square" tIns="45700">
            <a:normAutofit fontScale="25000" lnSpcReduction="10000"/>
          </a:bodyPr>
          <a:lstStyle/>
          <a:p>
            <a:pPr indent="0" lvl="0" marL="342900" rtl="0" algn="l">
              <a:lnSpc>
                <a:spcPct val="100000"/>
              </a:lnSpc>
              <a:spcBef>
                <a:spcPts val="800"/>
              </a:spcBef>
              <a:spcAft>
                <a:spcPts val="0"/>
              </a:spcAft>
              <a:buSzPct val="90000"/>
              <a:buNone/>
            </a:pPr>
            <a:r>
              <a:t/>
            </a:r>
            <a:endParaRPr b="0" sz="2000"/>
          </a:p>
          <a:p>
            <a:pPr indent="0" lvl="0" marL="342900" rtl="0" algn="l">
              <a:lnSpc>
                <a:spcPct val="100000"/>
              </a:lnSpc>
              <a:spcBef>
                <a:spcPts val="800"/>
              </a:spcBef>
              <a:spcAft>
                <a:spcPts val="0"/>
              </a:spcAft>
              <a:buSzPct val="81818"/>
              <a:buNone/>
            </a:pPr>
            <a:r>
              <a:t/>
            </a:r>
            <a:endParaRPr b="0" sz="2200"/>
          </a:p>
          <a:p>
            <a:pPr indent="0" lvl="0" marL="342900" rtl="0" algn="l">
              <a:lnSpc>
                <a:spcPct val="100000"/>
              </a:lnSpc>
              <a:spcBef>
                <a:spcPts val="800"/>
              </a:spcBef>
              <a:spcAft>
                <a:spcPts val="0"/>
              </a:spcAft>
              <a:buSzPct val="121424"/>
              <a:buNone/>
            </a:pPr>
            <a:r>
              <a:t/>
            </a:r>
            <a:endParaRPr b="0" sz="1482"/>
          </a:p>
          <a:p>
            <a:pPr indent="0" lvl="0" marL="342900" rtl="0" algn="l">
              <a:lnSpc>
                <a:spcPct val="100000"/>
              </a:lnSpc>
              <a:spcBef>
                <a:spcPts val="800"/>
              </a:spcBef>
              <a:spcAft>
                <a:spcPts val="0"/>
              </a:spcAft>
              <a:buSzPts val="450"/>
              <a:buNone/>
            </a:pPr>
            <a:r>
              <a:rPr lang="nl-NL" sz="7200">
                <a:latin typeface="Arial"/>
                <a:ea typeface="Arial"/>
                <a:cs typeface="Arial"/>
                <a:sym typeface="Arial"/>
              </a:rPr>
              <a:t>Aim </a:t>
            </a:r>
            <a:r>
              <a:rPr b="0" lang="nl-NL" sz="7200">
                <a:latin typeface="Arial"/>
                <a:ea typeface="Arial"/>
                <a:cs typeface="Arial"/>
                <a:sym typeface="Arial"/>
              </a:rPr>
              <a:t>To study the link between type-2 diabetes and mental health.</a:t>
            </a:r>
            <a:endParaRPr b="0" sz="7200">
              <a:latin typeface="Arial"/>
              <a:ea typeface="Arial"/>
              <a:cs typeface="Arial"/>
              <a:sym typeface="Arial"/>
            </a:endParaRPr>
          </a:p>
          <a:p>
            <a:pPr indent="0" lvl="0" marL="342900" rtl="0" algn="l">
              <a:lnSpc>
                <a:spcPct val="100000"/>
              </a:lnSpc>
              <a:spcBef>
                <a:spcPts val="800"/>
              </a:spcBef>
              <a:spcAft>
                <a:spcPts val="0"/>
              </a:spcAft>
              <a:buSzPts val="450"/>
              <a:buNone/>
            </a:pPr>
            <a:r>
              <a:rPr b="0" lang="nl-NL" sz="7200">
                <a:latin typeface="Arial"/>
                <a:ea typeface="Arial"/>
                <a:cs typeface="Arial"/>
                <a:sym typeface="Arial"/>
              </a:rPr>
              <a:t>This is done by u</a:t>
            </a:r>
            <a:r>
              <a:rPr b="0" lang="nl-NL" sz="7200">
                <a:latin typeface="Arial"/>
                <a:ea typeface="Arial"/>
                <a:cs typeface="Arial"/>
                <a:sym typeface="Arial"/>
              </a:rPr>
              <a:t>sing wearable devices for non-invasive glucose monitoring, </a:t>
            </a:r>
            <a:r>
              <a:rPr b="0" lang="nl-NL" sz="7200">
                <a:latin typeface="Arial"/>
                <a:ea typeface="Arial"/>
                <a:cs typeface="Arial"/>
                <a:sym typeface="Arial"/>
              </a:rPr>
              <a:t>with a</a:t>
            </a:r>
            <a:r>
              <a:rPr b="0" lang="nl-NL" sz="7200">
                <a:latin typeface="Arial"/>
                <a:ea typeface="Arial"/>
                <a:cs typeface="Arial"/>
                <a:sym typeface="Arial"/>
              </a:rPr>
              <a:t> focus on mental health and design user-friendly interfaces for all literacy levels.</a:t>
            </a:r>
            <a:endParaRPr b="0" sz="7200">
              <a:latin typeface="Arial"/>
              <a:ea typeface="Arial"/>
              <a:cs typeface="Arial"/>
              <a:sym typeface="Arial"/>
            </a:endParaRPr>
          </a:p>
          <a:p>
            <a:pPr indent="0" lvl="0" marL="342900" rtl="0" algn="l">
              <a:lnSpc>
                <a:spcPct val="100000"/>
              </a:lnSpc>
              <a:spcBef>
                <a:spcPts val="800"/>
              </a:spcBef>
              <a:spcAft>
                <a:spcPts val="0"/>
              </a:spcAft>
              <a:buSzPts val="450"/>
              <a:buNone/>
            </a:pPr>
            <a:r>
              <a:t/>
            </a:r>
            <a:endParaRPr b="0" sz="7200">
              <a:latin typeface="Arial"/>
              <a:ea typeface="Arial"/>
              <a:cs typeface="Arial"/>
              <a:sym typeface="Arial"/>
            </a:endParaRPr>
          </a:p>
          <a:p>
            <a:pPr indent="0" lvl="0" marL="342900" rtl="0" algn="l">
              <a:lnSpc>
                <a:spcPct val="100000"/>
              </a:lnSpc>
              <a:spcBef>
                <a:spcPts val="800"/>
              </a:spcBef>
              <a:spcAft>
                <a:spcPts val="0"/>
              </a:spcAft>
              <a:buSzPts val="450"/>
              <a:buNone/>
            </a:pPr>
            <a:r>
              <a:rPr lang="nl-NL" sz="7200">
                <a:latin typeface="Arial"/>
                <a:ea typeface="Arial"/>
                <a:cs typeface="Arial"/>
                <a:sym typeface="Arial"/>
              </a:rPr>
              <a:t>Team </a:t>
            </a:r>
            <a:r>
              <a:rPr b="0" lang="nl-NL" sz="7200">
                <a:latin typeface="Arial"/>
                <a:ea typeface="Arial"/>
                <a:cs typeface="Arial"/>
                <a:sym typeface="Arial"/>
              </a:rPr>
              <a:t>epidemiology, mechanical engineering, soil physics, computer science</a:t>
            </a:r>
            <a:endParaRPr b="0" sz="7200">
              <a:latin typeface="Arial"/>
              <a:ea typeface="Arial"/>
              <a:cs typeface="Arial"/>
              <a:sym typeface="Arial"/>
            </a:endParaRPr>
          </a:p>
          <a:p>
            <a:pPr indent="0" lvl="0" marL="342900" rtl="0" algn="l">
              <a:lnSpc>
                <a:spcPct val="100000"/>
              </a:lnSpc>
              <a:spcBef>
                <a:spcPts val="800"/>
              </a:spcBef>
              <a:spcAft>
                <a:spcPts val="0"/>
              </a:spcAft>
              <a:buSzPts val="450"/>
              <a:buNone/>
            </a:pPr>
            <a:r>
              <a:t/>
            </a:r>
            <a:endParaRPr sz="7200">
              <a:solidFill>
                <a:srgbClr val="000000"/>
              </a:solidFill>
              <a:latin typeface="Arial"/>
              <a:ea typeface="Arial"/>
              <a:cs typeface="Arial"/>
              <a:sym typeface="Arial"/>
            </a:endParaRPr>
          </a:p>
          <a:p>
            <a:pPr indent="0" lvl="0" marL="342900" rtl="0" algn="l">
              <a:lnSpc>
                <a:spcPct val="100000"/>
              </a:lnSpc>
              <a:spcBef>
                <a:spcPts val="800"/>
              </a:spcBef>
              <a:spcAft>
                <a:spcPts val="0"/>
              </a:spcAft>
              <a:buSzPts val="450"/>
              <a:buNone/>
            </a:pPr>
            <a:r>
              <a:rPr lang="nl-NL" sz="7200">
                <a:solidFill>
                  <a:srgbClr val="000000"/>
                </a:solidFill>
                <a:latin typeface="Arial"/>
                <a:ea typeface="Arial"/>
                <a:cs typeface="Arial"/>
                <a:sym typeface="Arial"/>
              </a:rPr>
              <a:t>Contact</a:t>
            </a:r>
            <a:r>
              <a:rPr b="0" lang="nl-NL" sz="7200">
                <a:solidFill>
                  <a:srgbClr val="000000"/>
                </a:solidFill>
                <a:latin typeface="Arial"/>
                <a:ea typeface="Arial"/>
                <a:cs typeface="Arial"/>
                <a:sym typeface="Arial"/>
              </a:rPr>
              <a:t>  </a:t>
            </a:r>
            <a:r>
              <a:rPr b="0" i="0" lang="nl-NL" sz="7200">
                <a:solidFill>
                  <a:srgbClr val="000000"/>
                </a:solidFill>
                <a:latin typeface="Arial"/>
                <a:ea typeface="Arial"/>
                <a:cs typeface="Arial"/>
                <a:sym typeface="Arial"/>
              </a:rPr>
              <a:t>f.ahmadizar@umcutrecht.nl</a:t>
            </a:r>
            <a:endParaRPr b="0" sz="7200">
              <a:solidFill>
                <a:srgbClr val="000000"/>
              </a:solidFill>
              <a:latin typeface="Arial"/>
              <a:ea typeface="Arial"/>
              <a:cs typeface="Arial"/>
              <a:sym typeface="Arial"/>
            </a:endParaRPr>
          </a:p>
          <a:p>
            <a:pPr indent="-228600" lvl="0" marL="457200" rtl="0" algn="l">
              <a:lnSpc>
                <a:spcPct val="107000"/>
              </a:lnSpc>
              <a:spcBef>
                <a:spcPts val="800"/>
              </a:spcBef>
              <a:spcAft>
                <a:spcPts val="0"/>
              </a:spcAft>
              <a:buSzPct val="29354"/>
              <a:buNone/>
            </a:pPr>
            <a:r>
              <a:t/>
            </a:r>
            <a:endParaRPr sz="6131">
              <a:solidFill>
                <a:srgbClr val="000000"/>
              </a:solidFill>
              <a:latin typeface="Karla"/>
              <a:ea typeface="Karla"/>
              <a:cs typeface="Karla"/>
              <a:sym typeface="Karla"/>
            </a:endParaRPr>
          </a:p>
          <a:p>
            <a:pPr indent="0" lvl="0" marL="228600" rtl="0" algn="l">
              <a:lnSpc>
                <a:spcPct val="100000"/>
              </a:lnSpc>
              <a:spcBef>
                <a:spcPts val="1600"/>
              </a:spcBef>
              <a:spcAft>
                <a:spcPts val="0"/>
              </a:spcAft>
              <a:buSzPct val="900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descr="Afbeelding met kunst, ontwerp, illustratie, creativiteit&#10;&#10;Automatisch gegenereerde beschrijving" id="198" name="Google Shape;198;p29"/>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99" name="Google Shape;199;p29"/>
          <p:cNvPicPr preferRelativeResize="0"/>
          <p:nvPr/>
        </p:nvPicPr>
        <p:blipFill>
          <a:blip r:embed="rId4">
            <a:alphaModFix/>
          </a:blip>
          <a:stretch>
            <a:fillRect/>
          </a:stretch>
        </p:blipFill>
        <p:spPr>
          <a:xfrm>
            <a:off x="7328925" y="2136875"/>
            <a:ext cx="4606375" cy="247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idx="1" type="subTitle"/>
          </p:nvPr>
        </p:nvSpPr>
        <p:spPr>
          <a:xfrm>
            <a:off x="1184700" y="4476950"/>
            <a:ext cx="11007300" cy="1140600"/>
          </a:xfrm>
          <a:prstGeom prst="rect">
            <a:avLst/>
          </a:prstGeom>
          <a:noFill/>
          <a:ln>
            <a:noFill/>
          </a:ln>
        </p:spPr>
        <p:txBody>
          <a:bodyPr anchorCtr="0" anchor="t" bIns="45700" lIns="91425" spcFirstLastPara="1" rIns="91425" wrap="square" tIns="0">
            <a:noAutofit/>
          </a:bodyPr>
          <a:lstStyle/>
          <a:p>
            <a:pPr indent="-228600" lvl="0" marL="457200" rtl="0" algn="l">
              <a:lnSpc>
                <a:spcPct val="112500"/>
              </a:lnSpc>
              <a:spcBef>
                <a:spcPts val="0"/>
              </a:spcBef>
              <a:spcAft>
                <a:spcPts val="0"/>
              </a:spcAft>
              <a:buSzPts val="1600"/>
              <a:buNone/>
            </a:pPr>
            <a:r>
              <a:rPr lang="nl-NL" sz="2000">
                <a:latin typeface="Arial"/>
                <a:ea typeface="Arial"/>
                <a:cs typeface="Arial"/>
                <a:sym typeface="Arial"/>
              </a:rPr>
              <a:t>   Goal: to take an idea or project further by enabling outside-the-box inter- and transdisciplinary research that is societally relevant and may aim to contribute to societal impact. </a:t>
            </a:r>
            <a:endParaRPr sz="2000">
              <a:latin typeface="Arial"/>
              <a:ea typeface="Arial"/>
              <a:cs typeface="Arial"/>
              <a:sym typeface="Arial"/>
            </a:endParaRPr>
          </a:p>
        </p:txBody>
      </p:sp>
      <p:sp>
        <p:nvSpPr>
          <p:cNvPr id="205" name="Google Shape;205;p30"/>
          <p:cNvSpPr txBox="1"/>
          <p:nvPr>
            <p:ph type="ctrTitle"/>
          </p:nvPr>
        </p:nvSpPr>
        <p:spPr>
          <a:xfrm>
            <a:off x="1045875" y="1196250"/>
            <a:ext cx="9158700" cy="2207400"/>
          </a:xfrm>
          <a:prstGeom prst="rect">
            <a:avLst/>
          </a:prstGeom>
          <a:noFill/>
          <a:ln>
            <a:noFill/>
          </a:ln>
        </p:spPr>
        <p:txBody>
          <a:bodyPr anchorCtr="0" anchor="b" bIns="0" lIns="72000" spcFirstLastPara="1" rIns="72000" wrap="square" tIns="72000">
            <a:noAutofit/>
          </a:bodyPr>
          <a:lstStyle/>
          <a:p>
            <a:pPr indent="0" lvl="0" marL="0" rtl="0" algn="l">
              <a:lnSpc>
                <a:spcPct val="92592"/>
              </a:lnSpc>
              <a:spcBef>
                <a:spcPts val="0"/>
              </a:spcBef>
              <a:spcAft>
                <a:spcPts val="0"/>
              </a:spcAft>
              <a:buClr>
                <a:schemeClr val="dk1"/>
              </a:buClr>
              <a:buSzPts val="5400"/>
              <a:buFont typeface="Arial"/>
              <a:buNone/>
            </a:pPr>
            <a:r>
              <a:rPr lang="nl-NL" sz="6300"/>
              <a:t>Examples - Unusual Collaborations </a:t>
            </a:r>
            <a:endParaRPr sz="6300"/>
          </a:p>
        </p:txBody>
      </p:sp>
      <p:pic>
        <p:nvPicPr>
          <p:cNvPr id="206" name="Google Shape;206;p30"/>
          <p:cNvPicPr preferRelativeResize="0"/>
          <p:nvPr/>
        </p:nvPicPr>
        <p:blipFill>
          <a:blip r:embed="rId3">
            <a:alphaModFix/>
          </a:blip>
          <a:stretch>
            <a:fillRect/>
          </a:stretch>
        </p:blipFill>
        <p:spPr>
          <a:xfrm>
            <a:off x="8904000" y="1736850"/>
            <a:ext cx="2677375" cy="2677375"/>
          </a:xfrm>
          <a:prstGeom prst="rect">
            <a:avLst/>
          </a:prstGeom>
          <a:noFill/>
          <a:ln>
            <a:noFill/>
          </a:ln>
        </p:spPr>
      </p:pic>
      <p:pic>
        <p:nvPicPr>
          <p:cNvPr descr="A picture containing shape&#10;&#10;Description automatically generated" id="207" name="Google Shape;207;p30"/>
          <p:cNvPicPr preferRelativeResize="0"/>
          <p:nvPr/>
        </p:nvPicPr>
        <p:blipFill rotWithShape="1">
          <a:blip r:embed="rId4">
            <a:alphaModFix/>
          </a:blip>
          <a:srcRect b="0" l="0" r="0" t="0"/>
          <a:stretch/>
        </p:blipFill>
        <p:spPr>
          <a:xfrm>
            <a:off x="9102529" y="120068"/>
            <a:ext cx="3089465" cy="15540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All in the Same Boat </a:t>
            </a:r>
            <a:endParaRPr b="1" sz="2400"/>
          </a:p>
        </p:txBody>
      </p:sp>
      <p:sp>
        <p:nvSpPr>
          <p:cNvPr id="213" name="Google Shape;213;p31"/>
          <p:cNvSpPr txBox="1"/>
          <p:nvPr>
            <p:ph idx="1" type="body"/>
          </p:nvPr>
        </p:nvSpPr>
        <p:spPr>
          <a:xfrm>
            <a:off x="444250" y="1304175"/>
            <a:ext cx="7223100" cy="5203500"/>
          </a:xfrm>
          <a:prstGeom prst="rect">
            <a:avLst/>
          </a:prstGeom>
          <a:noFill/>
          <a:ln>
            <a:noFill/>
          </a:ln>
        </p:spPr>
        <p:txBody>
          <a:bodyPr anchorCtr="0" anchor="t" bIns="45700" lIns="91425" spcFirstLastPara="1" rIns="91425" wrap="square" tIns="45700">
            <a:noAutofit/>
          </a:bodyPr>
          <a:lstStyle/>
          <a:p>
            <a:pPr indent="-228600" lvl="0" marL="457200" rtl="0" algn="l">
              <a:lnSpc>
                <a:spcPct val="87000"/>
              </a:lnSpc>
              <a:spcBef>
                <a:spcPts val="800"/>
              </a:spcBef>
              <a:spcAft>
                <a:spcPts val="0"/>
              </a:spcAft>
              <a:buSzPts val="855"/>
              <a:buNone/>
            </a:pPr>
            <a:r>
              <a:rPr b="0" lang="nl-NL" sz="1800">
                <a:latin typeface="Karla"/>
                <a:ea typeface="Karla"/>
                <a:cs typeface="Karla"/>
                <a:sym typeface="Karla"/>
              </a:rPr>
              <a:t> </a:t>
            </a:r>
            <a:endParaRPr b="0" sz="1800">
              <a:latin typeface="Karla"/>
              <a:ea typeface="Karla"/>
              <a:cs typeface="Karla"/>
              <a:sym typeface="Karla"/>
            </a:endParaRPr>
          </a:p>
          <a:p>
            <a:pPr indent="-228600" lvl="0" marL="457200" rtl="0" algn="l">
              <a:lnSpc>
                <a:spcPct val="87000"/>
              </a:lnSpc>
              <a:spcBef>
                <a:spcPts val="800"/>
              </a:spcBef>
              <a:spcAft>
                <a:spcPts val="0"/>
              </a:spcAft>
              <a:buSzPts val="855"/>
              <a:buNone/>
            </a:pPr>
            <a:r>
              <a:rPr lang="nl-NL" sz="2000">
                <a:solidFill>
                  <a:srgbClr val="000000"/>
                </a:solidFill>
                <a:latin typeface="Arial"/>
                <a:ea typeface="Arial"/>
                <a:cs typeface="Arial"/>
                <a:sym typeface="Arial"/>
              </a:rPr>
              <a:t>   </a:t>
            </a:r>
            <a:r>
              <a:rPr lang="nl-NL" sz="1800">
                <a:solidFill>
                  <a:srgbClr val="000000"/>
                </a:solidFill>
                <a:latin typeface="Arial"/>
                <a:ea typeface="Arial"/>
                <a:cs typeface="Arial"/>
                <a:sym typeface="Arial"/>
              </a:rPr>
              <a:t>Aim</a:t>
            </a:r>
            <a:r>
              <a:rPr lang="nl-NL" sz="1800">
                <a:solidFill>
                  <a:srgbClr val="000000"/>
                </a:solidFill>
                <a:latin typeface="Arial"/>
                <a:ea typeface="Arial"/>
                <a:cs typeface="Arial"/>
                <a:sym typeface="Arial"/>
              </a:rPr>
              <a:t> </a:t>
            </a:r>
            <a:r>
              <a:rPr b="0" lang="nl-NL" sz="1800">
                <a:solidFill>
                  <a:srgbClr val="000000"/>
                </a:solidFill>
                <a:latin typeface="Arial"/>
                <a:ea typeface="Arial"/>
                <a:cs typeface="Arial"/>
                <a:sym typeface="Arial"/>
              </a:rPr>
              <a:t>To improve water security by creating an open-access framework with indicators for evaluation and enhancement. In collaboration with the Watermuseum and artists, the team focuses on four pillars of water security: availability, accessibility, utilization, and stability.</a:t>
            </a:r>
            <a:endParaRPr b="0" sz="1800">
              <a:solidFill>
                <a:srgbClr val="000000"/>
              </a:solidFill>
              <a:latin typeface="Arial"/>
              <a:ea typeface="Arial"/>
              <a:cs typeface="Arial"/>
              <a:sym typeface="Arial"/>
            </a:endParaRPr>
          </a:p>
          <a:p>
            <a:pPr indent="-228600" lvl="0" marL="457200" rtl="0" algn="l">
              <a:lnSpc>
                <a:spcPct val="87000"/>
              </a:lnSpc>
              <a:spcBef>
                <a:spcPts val="800"/>
              </a:spcBef>
              <a:spcAft>
                <a:spcPts val="0"/>
              </a:spcAft>
              <a:buSzPts val="855"/>
              <a:buNone/>
            </a:pPr>
            <a:r>
              <a:t/>
            </a:r>
            <a:endParaRPr b="0" sz="1800">
              <a:solidFill>
                <a:srgbClr val="000000"/>
              </a:solidFill>
              <a:latin typeface="Arial"/>
              <a:ea typeface="Arial"/>
              <a:cs typeface="Arial"/>
              <a:sym typeface="Arial"/>
            </a:endParaRPr>
          </a:p>
          <a:p>
            <a:pPr indent="0" lvl="0" marL="0" rtl="0" algn="l">
              <a:lnSpc>
                <a:spcPct val="95000"/>
              </a:lnSpc>
              <a:spcBef>
                <a:spcPts val="0"/>
              </a:spcBef>
              <a:spcAft>
                <a:spcPts val="0"/>
              </a:spcAft>
              <a:buClr>
                <a:schemeClr val="dk1"/>
              </a:buClr>
              <a:buSzPts val="523"/>
              <a:buFont typeface="Arial"/>
              <a:buNone/>
            </a:pPr>
            <a:r>
              <a:rPr lang="nl-NL" sz="1800">
                <a:solidFill>
                  <a:srgbClr val="000000"/>
                </a:solidFill>
                <a:latin typeface="Arial"/>
                <a:ea typeface="Arial"/>
                <a:cs typeface="Arial"/>
                <a:sym typeface="Arial"/>
              </a:rPr>
              <a:t>       Team </a:t>
            </a:r>
            <a:r>
              <a:rPr b="0" lang="nl-NL" sz="1800">
                <a:solidFill>
                  <a:srgbClr val="000000"/>
                </a:solidFill>
                <a:latin typeface="Arial"/>
                <a:ea typeface="Arial"/>
                <a:cs typeface="Arial"/>
                <a:sym typeface="Arial"/>
              </a:rPr>
              <a:t>chemistry, ecology, law, modeling, technology </a:t>
            </a:r>
            <a:endParaRPr b="0" sz="1800">
              <a:solidFill>
                <a:srgbClr val="000000"/>
              </a:solidFill>
              <a:latin typeface="Arial"/>
              <a:ea typeface="Arial"/>
              <a:cs typeface="Arial"/>
              <a:sym typeface="Arial"/>
            </a:endParaRPr>
          </a:p>
          <a:p>
            <a:pPr indent="0" lvl="0" marL="0" rtl="0" algn="l">
              <a:lnSpc>
                <a:spcPct val="87000"/>
              </a:lnSpc>
              <a:spcBef>
                <a:spcPts val="1600"/>
              </a:spcBef>
              <a:spcAft>
                <a:spcPts val="0"/>
              </a:spcAft>
              <a:buSzPts val="855"/>
              <a:buNone/>
            </a:pPr>
            <a:r>
              <a:rPr lang="nl-NL" sz="1800">
                <a:solidFill>
                  <a:srgbClr val="000000"/>
                </a:solidFill>
                <a:latin typeface="Arial"/>
                <a:ea typeface="Arial"/>
                <a:cs typeface="Arial"/>
                <a:sym typeface="Arial"/>
              </a:rPr>
              <a:t>       </a:t>
            </a:r>
            <a:r>
              <a:rPr lang="nl-NL" sz="1800">
                <a:solidFill>
                  <a:srgbClr val="000000"/>
                </a:solidFill>
                <a:latin typeface="Arial"/>
                <a:ea typeface="Arial"/>
                <a:cs typeface="Arial"/>
                <a:sym typeface="Arial"/>
              </a:rPr>
              <a:t>Output </a:t>
            </a:r>
            <a:r>
              <a:rPr b="0" lang="nl-NL" sz="1800">
                <a:solidFill>
                  <a:srgbClr val="000000"/>
                </a:solidFill>
                <a:latin typeface="Arial"/>
                <a:ea typeface="Arial"/>
                <a:cs typeface="Arial"/>
                <a:sym typeface="Arial"/>
              </a:rPr>
              <a:t>w</a:t>
            </a:r>
            <a:r>
              <a:rPr b="0" lang="nl-NL" sz="1800">
                <a:solidFill>
                  <a:srgbClr val="000000"/>
                </a:solidFill>
                <a:latin typeface="Arial"/>
                <a:ea typeface="Arial"/>
                <a:cs typeface="Arial"/>
                <a:sym typeface="Arial"/>
              </a:rPr>
              <a:t>atch the annual report 2023 </a:t>
            </a:r>
            <a:r>
              <a:rPr b="0" lang="nl-NL" sz="1800" u="sng">
                <a:solidFill>
                  <a:srgbClr val="000000"/>
                </a:solidFill>
                <a:latin typeface="Arial"/>
                <a:ea typeface="Arial"/>
                <a:cs typeface="Arial"/>
                <a:sym typeface="Arial"/>
                <a:hlinkClick r:id="rId3">
                  <a:extLst>
                    <a:ext uri="{A12FA001-AC4F-418D-AE19-62706E023703}">
                      <ahyp:hlinkClr val="tx"/>
                    </a:ext>
                  </a:extLst>
                </a:hlinkClick>
              </a:rPr>
              <a:t>All in the same boat</a:t>
            </a:r>
            <a:endParaRPr b="0" sz="1800">
              <a:solidFill>
                <a:srgbClr val="000000"/>
              </a:solidFill>
              <a:latin typeface="Arial"/>
              <a:ea typeface="Arial"/>
              <a:cs typeface="Arial"/>
              <a:sym typeface="Arial"/>
            </a:endParaRPr>
          </a:p>
          <a:p>
            <a:pPr indent="-228600" lvl="0" marL="457200" rtl="0" algn="l">
              <a:lnSpc>
                <a:spcPct val="87000"/>
              </a:lnSpc>
              <a:spcBef>
                <a:spcPts val="1600"/>
              </a:spcBef>
              <a:spcAft>
                <a:spcPts val="0"/>
              </a:spcAft>
              <a:buSzPts val="855"/>
              <a:buNone/>
            </a:pPr>
            <a:r>
              <a:rPr lang="nl-NL" sz="1800">
                <a:solidFill>
                  <a:srgbClr val="000000"/>
                </a:solidFill>
                <a:latin typeface="Arial"/>
                <a:ea typeface="Arial"/>
                <a:cs typeface="Arial"/>
                <a:sym typeface="Arial"/>
              </a:rPr>
              <a:t>   Contact </a:t>
            </a:r>
            <a:r>
              <a:rPr b="0" lang="nl-NL" sz="1800">
                <a:solidFill>
                  <a:srgbClr val="000000"/>
                </a:solidFill>
                <a:latin typeface="Arial"/>
                <a:ea typeface="Arial"/>
                <a:cs typeface="Arial"/>
                <a:sym typeface="Arial"/>
              </a:rPr>
              <a:t> kevin.matson@wur.nl</a:t>
            </a:r>
            <a:endParaRPr sz="1800">
              <a:latin typeface="Arial"/>
              <a:ea typeface="Arial"/>
              <a:cs typeface="Arial"/>
              <a:sym typeface="Arial"/>
            </a:endParaRPr>
          </a:p>
          <a:p>
            <a:pPr indent="-228600" lvl="0" marL="457200" rtl="0" algn="l">
              <a:lnSpc>
                <a:spcPct val="87000"/>
              </a:lnSpc>
              <a:spcBef>
                <a:spcPts val="1600"/>
              </a:spcBef>
              <a:spcAft>
                <a:spcPts val="0"/>
              </a:spcAft>
              <a:buSzPts val="855"/>
              <a:buNone/>
            </a:pPr>
            <a:r>
              <a:t/>
            </a:r>
            <a:endParaRPr b="0" sz="1800">
              <a:solidFill>
                <a:srgbClr val="000000"/>
              </a:solidFill>
              <a:latin typeface="Arial"/>
              <a:ea typeface="Arial"/>
              <a:cs typeface="Arial"/>
              <a:sym typeface="Arial"/>
            </a:endParaRPr>
          </a:p>
          <a:p>
            <a:pPr indent="0" lvl="0" marL="228600" rtl="0" algn="l">
              <a:lnSpc>
                <a:spcPct val="80000"/>
              </a:lnSpc>
              <a:spcBef>
                <a:spcPts val="1600"/>
              </a:spcBef>
              <a:spcAft>
                <a:spcPts val="0"/>
              </a:spcAft>
              <a:buSzPts val="855"/>
              <a:buNone/>
            </a:pPr>
            <a:r>
              <a:t/>
            </a:r>
            <a:endParaRPr b="0" i="0" sz="1800">
              <a:solidFill>
                <a:srgbClr val="000000"/>
              </a:solidFill>
              <a:latin typeface="Karla"/>
              <a:ea typeface="Karla"/>
              <a:cs typeface="Karla"/>
              <a:sym typeface="Karla"/>
            </a:endParaRPr>
          </a:p>
          <a:p>
            <a:pPr indent="-342900" lvl="0" marL="685800" rtl="0" algn="l">
              <a:lnSpc>
                <a:spcPct val="80000"/>
              </a:lnSpc>
              <a:spcBef>
                <a:spcPts val="800"/>
              </a:spcBef>
              <a:spcAft>
                <a:spcPts val="0"/>
              </a:spcAft>
              <a:buSzPts val="855"/>
              <a:buFont typeface="Arial"/>
              <a:buNone/>
            </a:pPr>
            <a:r>
              <a:t/>
            </a:r>
            <a:endParaRPr i="0" sz="1800">
              <a:solidFill>
                <a:srgbClr val="000000"/>
              </a:solidFill>
              <a:latin typeface="Karla"/>
              <a:ea typeface="Karla"/>
              <a:cs typeface="Karla"/>
              <a:sym typeface="Karla"/>
            </a:endParaRPr>
          </a:p>
          <a:p>
            <a:pPr indent="-228600" lvl="0" marL="457200" rtl="0" algn="l">
              <a:lnSpc>
                <a:spcPct val="80000"/>
              </a:lnSpc>
              <a:spcBef>
                <a:spcPts val="800"/>
              </a:spcBef>
              <a:spcAft>
                <a:spcPts val="0"/>
              </a:spcAft>
              <a:buSzPts val="855"/>
              <a:buNone/>
            </a:pPr>
            <a:r>
              <a:t/>
            </a:r>
            <a:endParaRPr i="0" sz="1800">
              <a:solidFill>
                <a:srgbClr val="000000"/>
              </a:solidFill>
              <a:latin typeface="Karla"/>
              <a:ea typeface="Karla"/>
              <a:cs typeface="Karla"/>
              <a:sym typeface="Karla"/>
            </a:endParaRPr>
          </a:p>
          <a:p>
            <a:pPr indent="-171450" lvl="0" marL="514350" rtl="0" algn="l">
              <a:lnSpc>
                <a:spcPct val="80000"/>
              </a:lnSpc>
              <a:spcBef>
                <a:spcPts val="800"/>
              </a:spcBef>
              <a:spcAft>
                <a:spcPts val="0"/>
              </a:spcAft>
              <a:buSzPts val="855"/>
              <a:buFont typeface="Arial"/>
              <a:buNone/>
            </a:pPr>
            <a:r>
              <a:t/>
            </a:r>
            <a:endParaRPr sz="1800">
              <a:latin typeface="Karla"/>
              <a:ea typeface="Karla"/>
              <a:cs typeface="Karla"/>
              <a:sym typeface="Karla"/>
            </a:endParaRPr>
          </a:p>
          <a:p>
            <a:pPr indent="-171450" lvl="0" marL="514350" rtl="0" algn="l">
              <a:lnSpc>
                <a:spcPct val="80000"/>
              </a:lnSpc>
              <a:spcBef>
                <a:spcPts val="800"/>
              </a:spcBef>
              <a:spcAft>
                <a:spcPts val="0"/>
              </a:spcAft>
              <a:buSzPts val="855"/>
              <a:buFont typeface="Arial"/>
              <a:buNone/>
            </a:pPr>
            <a:r>
              <a:t/>
            </a:r>
            <a:endParaRPr sz="1800"/>
          </a:p>
        </p:txBody>
      </p:sp>
      <p:pic>
        <p:nvPicPr>
          <p:cNvPr id="214" name="Google Shape;214;p31"/>
          <p:cNvPicPr preferRelativeResize="0"/>
          <p:nvPr/>
        </p:nvPicPr>
        <p:blipFill>
          <a:blip r:embed="rId4">
            <a:alphaModFix/>
          </a:blip>
          <a:stretch>
            <a:fillRect/>
          </a:stretch>
        </p:blipFill>
        <p:spPr>
          <a:xfrm>
            <a:off x="279600" y="5062550"/>
            <a:ext cx="1589400" cy="1589400"/>
          </a:xfrm>
          <a:prstGeom prst="rect">
            <a:avLst/>
          </a:prstGeom>
          <a:noFill/>
          <a:ln>
            <a:noFill/>
          </a:ln>
        </p:spPr>
      </p:pic>
      <p:pic>
        <p:nvPicPr>
          <p:cNvPr id="215" name="Google Shape;215;p31"/>
          <p:cNvPicPr preferRelativeResize="0"/>
          <p:nvPr/>
        </p:nvPicPr>
        <p:blipFill>
          <a:blip r:embed="rId5">
            <a:alphaModFix/>
          </a:blip>
          <a:stretch>
            <a:fillRect/>
          </a:stretch>
        </p:blipFill>
        <p:spPr>
          <a:xfrm>
            <a:off x="7564325" y="1633175"/>
            <a:ext cx="4315225" cy="243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4" title="CUCo - the Centre for Unusual Collaborations - Introduction">
            <a:hlinkClick r:id="rId3"/>
          </p:cNvPr>
          <p:cNvPicPr preferRelativeResize="0"/>
          <p:nvPr/>
        </p:nvPicPr>
        <p:blipFill rotWithShape="1">
          <a:blip r:embed="rId4">
            <a:alphaModFix/>
          </a:blip>
          <a:srcRect b="0" l="0" r="0" t="0"/>
          <a:stretch/>
        </p:blipFill>
        <p:spPr>
          <a:xfrm>
            <a:off x="1582667" y="666300"/>
            <a:ext cx="9115600" cy="51275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Better Wave than Worry </a:t>
            </a:r>
            <a:endParaRPr b="1" sz="2400"/>
          </a:p>
        </p:txBody>
      </p:sp>
      <p:sp>
        <p:nvSpPr>
          <p:cNvPr id="221" name="Google Shape;221;p32"/>
          <p:cNvSpPr txBox="1"/>
          <p:nvPr>
            <p:ph idx="1" type="body"/>
          </p:nvPr>
        </p:nvSpPr>
        <p:spPr>
          <a:xfrm>
            <a:off x="295700" y="930100"/>
            <a:ext cx="6753600" cy="6019200"/>
          </a:xfrm>
          <a:prstGeom prst="rect">
            <a:avLst/>
          </a:prstGeom>
          <a:noFill/>
          <a:ln>
            <a:noFill/>
          </a:ln>
        </p:spPr>
        <p:txBody>
          <a:bodyPr anchorCtr="0" anchor="t" bIns="45700" lIns="91425" spcFirstLastPara="1" rIns="91425" wrap="square" tIns="45700">
            <a:normAutofit fontScale="47500" lnSpcReduction="10000"/>
          </a:bodyPr>
          <a:lstStyle/>
          <a:p>
            <a:pPr indent="-228600" lvl="0" marL="457200" rtl="0" algn="l">
              <a:lnSpc>
                <a:spcPct val="107000"/>
              </a:lnSpc>
              <a:spcBef>
                <a:spcPts val="800"/>
              </a:spcBef>
              <a:spcAft>
                <a:spcPts val="0"/>
              </a:spcAft>
              <a:buSzPct val="65784"/>
              <a:buNone/>
            </a:pPr>
            <a:r>
              <a:rPr b="0" lang="nl-NL" sz="2736">
                <a:latin typeface="Arial"/>
                <a:ea typeface="Arial"/>
                <a:cs typeface="Arial"/>
                <a:sym typeface="Arial"/>
              </a:rPr>
              <a:t> </a:t>
            </a:r>
            <a:endParaRPr b="0" sz="2736">
              <a:latin typeface="Arial"/>
              <a:ea typeface="Arial"/>
              <a:cs typeface="Arial"/>
              <a:sym typeface="Arial"/>
            </a:endParaRPr>
          </a:p>
          <a:p>
            <a:pPr indent="-228600" lvl="0" marL="457200" rtl="0" algn="l">
              <a:lnSpc>
                <a:spcPct val="107000"/>
              </a:lnSpc>
              <a:spcBef>
                <a:spcPts val="800"/>
              </a:spcBef>
              <a:spcAft>
                <a:spcPts val="0"/>
              </a:spcAft>
              <a:buSzPct val="54850"/>
              <a:buNone/>
            </a:pPr>
            <a:r>
              <a:t/>
            </a:r>
            <a:endParaRPr sz="3281">
              <a:solidFill>
                <a:srgbClr val="000000"/>
              </a:solidFill>
              <a:latin typeface="Arial"/>
              <a:ea typeface="Arial"/>
              <a:cs typeface="Arial"/>
              <a:sym typeface="Arial"/>
            </a:endParaRPr>
          </a:p>
          <a:p>
            <a:pPr indent="-228600" lvl="0" marL="457200" rtl="0" algn="l">
              <a:lnSpc>
                <a:spcPct val="107000"/>
              </a:lnSpc>
              <a:spcBef>
                <a:spcPts val="800"/>
              </a:spcBef>
              <a:spcAft>
                <a:spcPts val="0"/>
              </a:spcAft>
              <a:buSzPct val="54850"/>
              <a:buNone/>
            </a:pPr>
            <a:r>
              <a:rPr lang="nl-NL" sz="3281">
                <a:solidFill>
                  <a:srgbClr val="000000"/>
                </a:solidFill>
                <a:latin typeface="Arial"/>
                <a:ea typeface="Arial"/>
                <a:cs typeface="Arial"/>
                <a:sym typeface="Arial"/>
              </a:rPr>
              <a:t> </a:t>
            </a:r>
            <a:r>
              <a:rPr lang="nl-NL" sz="3431">
                <a:solidFill>
                  <a:srgbClr val="000000"/>
                </a:solidFill>
                <a:latin typeface="Arial"/>
                <a:ea typeface="Arial"/>
                <a:cs typeface="Arial"/>
                <a:sym typeface="Arial"/>
              </a:rPr>
              <a:t>   </a:t>
            </a:r>
            <a:r>
              <a:rPr lang="nl-NL" sz="3750">
                <a:solidFill>
                  <a:srgbClr val="000000"/>
                </a:solidFill>
                <a:latin typeface="Arial"/>
                <a:ea typeface="Arial"/>
                <a:cs typeface="Arial"/>
                <a:sym typeface="Arial"/>
              </a:rPr>
              <a:t>Aim</a:t>
            </a:r>
            <a:r>
              <a:rPr lang="nl-NL" sz="3750">
                <a:solidFill>
                  <a:srgbClr val="000000"/>
                </a:solidFill>
                <a:latin typeface="Arial"/>
                <a:ea typeface="Arial"/>
                <a:cs typeface="Arial"/>
                <a:sym typeface="Arial"/>
              </a:rPr>
              <a:t> </a:t>
            </a:r>
            <a:r>
              <a:rPr b="0" lang="nl-NL" sz="3750">
                <a:solidFill>
                  <a:srgbClr val="000000"/>
                </a:solidFill>
                <a:latin typeface="Arial"/>
                <a:ea typeface="Arial"/>
                <a:cs typeface="Arial"/>
                <a:sym typeface="Arial"/>
              </a:rPr>
              <a:t>To identify common early signals in areas like disease, virus spread, and extreme weather, using over a century of expertise in early signaling. The project creates a Community of Practice for learning, comparing signals, and taking proactive action.</a:t>
            </a:r>
            <a:r>
              <a:rPr b="0" lang="nl-NL" sz="3750">
                <a:latin typeface="Arial"/>
                <a:ea typeface="Arial"/>
                <a:cs typeface="Arial"/>
                <a:sym typeface="Arial"/>
              </a:rPr>
              <a:t>       </a:t>
            </a:r>
            <a:endParaRPr b="0" sz="3750">
              <a:latin typeface="Arial"/>
              <a:ea typeface="Arial"/>
              <a:cs typeface="Arial"/>
              <a:sym typeface="Arial"/>
            </a:endParaRPr>
          </a:p>
          <a:p>
            <a:pPr indent="-228600" lvl="0" marL="457200" rtl="0" algn="l">
              <a:lnSpc>
                <a:spcPct val="107000"/>
              </a:lnSpc>
              <a:spcBef>
                <a:spcPts val="800"/>
              </a:spcBef>
              <a:spcAft>
                <a:spcPts val="0"/>
              </a:spcAft>
              <a:buSzPct val="48000"/>
              <a:buNone/>
            </a:pPr>
            <a:r>
              <a:rPr b="0" lang="nl-NL" sz="3750">
                <a:latin typeface="Arial"/>
                <a:ea typeface="Arial"/>
                <a:cs typeface="Arial"/>
                <a:sym typeface="Arial"/>
              </a:rPr>
              <a:t>  </a:t>
            </a:r>
            <a:endParaRPr b="0" sz="3750">
              <a:latin typeface="Arial"/>
              <a:ea typeface="Arial"/>
              <a:cs typeface="Arial"/>
              <a:sym typeface="Arial"/>
            </a:endParaRPr>
          </a:p>
          <a:p>
            <a:pPr indent="-228600" lvl="0" marL="457200" rtl="0" algn="l">
              <a:lnSpc>
                <a:spcPct val="107000"/>
              </a:lnSpc>
              <a:spcBef>
                <a:spcPts val="800"/>
              </a:spcBef>
              <a:spcAft>
                <a:spcPts val="0"/>
              </a:spcAft>
              <a:buSzPct val="48000"/>
              <a:buNone/>
            </a:pPr>
            <a:r>
              <a:rPr lang="nl-NL" sz="3750">
                <a:latin typeface="Arial"/>
                <a:ea typeface="Arial"/>
                <a:cs typeface="Arial"/>
                <a:sym typeface="Arial"/>
              </a:rPr>
              <a:t>   Team </a:t>
            </a:r>
            <a:r>
              <a:rPr b="0" lang="nl-NL" sz="3750">
                <a:latin typeface="Arial"/>
                <a:ea typeface="Arial"/>
                <a:cs typeface="Arial"/>
                <a:sym typeface="Arial"/>
              </a:rPr>
              <a:t>ethics, human genetics, plant sciences, veterinary medicine, </a:t>
            </a:r>
            <a:r>
              <a:rPr b="0" lang="nl-NL" sz="3750">
                <a:latin typeface="Arial"/>
                <a:ea typeface="Arial"/>
                <a:cs typeface="Arial"/>
                <a:sym typeface="Arial"/>
              </a:rPr>
              <a:t>transition</a:t>
            </a:r>
            <a:r>
              <a:rPr b="0" lang="nl-NL" sz="3750">
                <a:latin typeface="Arial"/>
                <a:ea typeface="Arial"/>
                <a:cs typeface="Arial"/>
                <a:sym typeface="Arial"/>
              </a:rPr>
              <a:t> studies, science and technology studies, geo science</a:t>
            </a:r>
            <a:endParaRPr b="0" sz="3750">
              <a:latin typeface="Arial"/>
              <a:ea typeface="Arial"/>
              <a:cs typeface="Arial"/>
              <a:sym typeface="Arial"/>
            </a:endParaRPr>
          </a:p>
          <a:p>
            <a:pPr indent="-228600" lvl="0" marL="457200" rtl="0" algn="l">
              <a:lnSpc>
                <a:spcPct val="107000"/>
              </a:lnSpc>
              <a:spcBef>
                <a:spcPts val="1600"/>
              </a:spcBef>
              <a:spcAft>
                <a:spcPts val="0"/>
              </a:spcAft>
              <a:buSzPct val="48000"/>
              <a:buNone/>
            </a:pPr>
            <a:r>
              <a:rPr lang="nl-NL" sz="3750">
                <a:solidFill>
                  <a:srgbClr val="000000"/>
                </a:solidFill>
                <a:latin typeface="Arial"/>
                <a:ea typeface="Arial"/>
                <a:cs typeface="Arial"/>
                <a:sym typeface="Arial"/>
              </a:rPr>
              <a:t>   Output </a:t>
            </a:r>
            <a:r>
              <a:rPr b="0" lang="nl-NL" sz="3750">
                <a:solidFill>
                  <a:srgbClr val="000000"/>
                </a:solidFill>
                <a:latin typeface="Arial"/>
                <a:ea typeface="Arial"/>
                <a:cs typeface="Arial"/>
                <a:sym typeface="Arial"/>
              </a:rPr>
              <a:t>v</a:t>
            </a:r>
            <a:r>
              <a:rPr b="0" lang="nl-NL" sz="3750">
                <a:solidFill>
                  <a:srgbClr val="000000"/>
                </a:solidFill>
                <a:latin typeface="Arial"/>
                <a:ea typeface="Arial"/>
                <a:cs typeface="Arial"/>
                <a:sym typeface="Arial"/>
              </a:rPr>
              <a:t>isit the </a:t>
            </a:r>
            <a:r>
              <a:rPr b="0" lang="nl-NL" sz="3750" u="sng">
                <a:solidFill>
                  <a:schemeClr val="hlink"/>
                </a:solidFill>
                <a:latin typeface="Arial"/>
                <a:ea typeface="Arial"/>
                <a:cs typeface="Arial"/>
                <a:sym typeface="Arial"/>
                <a:hlinkClick r:id="rId3"/>
              </a:rPr>
              <a:t>BWtW platform</a:t>
            </a:r>
            <a:endParaRPr b="0" sz="375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48000"/>
              <a:buNone/>
            </a:pPr>
            <a:r>
              <a:rPr lang="nl-NL" sz="3750">
                <a:solidFill>
                  <a:srgbClr val="000000"/>
                </a:solidFill>
                <a:latin typeface="Arial"/>
                <a:ea typeface="Arial"/>
                <a:cs typeface="Arial"/>
                <a:sym typeface="Arial"/>
              </a:rPr>
              <a:t>   Contac</a:t>
            </a:r>
            <a:r>
              <a:rPr lang="nl-NL" sz="3750">
                <a:solidFill>
                  <a:srgbClr val="000000"/>
                </a:solidFill>
                <a:latin typeface="Arial"/>
                <a:ea typeface="Arial"/>
                <a:cs typeface="Arial"/>
                <a:sym typeface="Arial"/>
              </a:rPr>
              <a:t>t</a:t>
            </a:r>
            <a:r>
              <a:rPr b="0" lang="nl-NL" sz="3750">
                <a:solidFill>
                  <a:srgbClr val="000000"/>
                </a:solidFill>
                <a:latin typeface="Arial"/>
                <a:ea typeface="Arial"/>
                <a:cs typeface="Arial"/>
                <a:sym typeface="Arial"/>
              </a:rPr>
              <a:t> t.vrijenhoek@umcutrecht.nl</a:t>
            </a:r>
            <a:endParaRPr sz="3750">
              <a:latin typeface="Arial"/>
              <a:ea typeface="Arial"/>
              <a:cs typeface="Arial"/>
              <a:sym typeface="Arial"/>
            </a:endParaRPr>
          </a:p>
          <a:p>
            <a:pPr indent="-228600" lvl="0" marL="457200" rtl="0" algn="l">
              <a:lnSpc>
                <a:spcPct val="107000"/>
              </a:lnSpc>
              <a:spcBef>
                <a:spcPts val="1600"/>
              </a:spcBef>
              <a:spcAft>
                <a:spcPts val="0"/>
              </a:spcAft>
              <a:buSzPct val="90000"/>
              <a:buNone/>
            </a:pPr>
            <a:r>
              <a:t/>
            </a:r>
            <a:endParaRPr b="0" sz="2000">
              <a:solidFill>
                <a:srgbClr val="000000"/>
              </a:solidFill>
              <a:latin typeface="Karla"/>
              <a:ea typeface="Karla"/>
              <a:cs typeface="Karla"/>
              <a:sym typeface="Karla"/>
            </a:endParaRPr>
          </a:p>
          <a:p>
            <a:pPr indent="0" lvl="0" marL="228600" rtl="0" algn="l">
              <a:lnSpc>
                <a:spcPct val="100000"/>
              </a:lnSpc>
              <a:spcBef>
                <a:spcPts val="1600"/>
              </a:spcBef>
              <a:spcAft>
                <a:spcPts val="0"/>
              </a:spcAft>
              <a:buSzPct val="81818"/>
              <a:buNone/>
            </a:pPr>
            <a:r>
              <a:t/>
            </a:r>
            <a:endParaRPr b="0" i="0" sz="22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id="222" name="Google Shape;222;p32"/>
          <p:cNvPicPr preferRelativeResize="0"/>
          <p:nvPr/>
        </p:nvPicPr>
        <p:blipFill>
          <a:blip r:embed="rId4">
            <a:alphaModFix/>
          </a:blip>
          <a:stretch>
            <a:fillRect/>
          </a:stretch>
        </p:blipFill>
        <p:spPr>
          <a:xfrm>
            <a:off x="7049300" y="1537825"/>
            <a:ext cx="4661300" cy="2924300"/>
          </a:xfrm>
          <a:prstGeom prst="rect">
            <a:avLst/>
          </a:prstGeom>
          <a:noFill/>
          <a:ln>
            <a:noFill/>
          </a:ln>
        </p:spPr>
      </p:pic>
      <p:pic>
        <p:nvPicPr>
          <p:cNvPr id="223" name="Google Shape;223;p32"/>
          <p:cNvPicPr preferRelativeResize="0"/>
          <p:nvPr/>
        </p:nvPicPr>
        <p:blipFill>
          <a:blip r:embed="rId5">
            <a:alphaModFix/>
          </a:blip>
          <a:stretch>
            <a:fillRect/>
          </a:stretch>
        </p:blipFill>
        <p:spPr>
          <a:xfrm>
            <a:off x="279600" y="5062550"/>
            <a:ext cx="1589400" cy="1589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Plasticity: here, there and everywhere*</a:t>
            </a:r>
            <a:endParaRPr b="1" sz="2400"/>
          </a:p>
        </p:txBody>
      </p:sp>
      <p:sp>
        <p:nvSpPr>
          <p:cNvPr id="229" name="Google Shape;229;p33"/>
          <p:cNvSpPr txBox="1"/>
          <p:nvPr>
            <p:ph idx="1" type="body"/>
          </p:nvPr>
        </p:nvSpPr>
        <p:spPr>
          <a:xfrm>
            <a:off x="0" y="1406900"/>
            <a:ext cx="7353900" cy="4497300"/>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107000"/>
              </a:lnSpc>
              <a:spcBef>
                <a:spcPts val="800"/>
              </a:spcBef>
              <a:spcAft>
                <a:spcPts val="0"/>
              </a:spcAft>
              <a:buSzPct val="47058"/>
              <a:buNone/>
            </a:pPr>
            <a:r>
              <a:rPr b="0" lang="nl-NL" sz="4500">
                <a:latin typeface="Arial"/>
                <a:ea typeface="Arial"/>
                <a:cs typeface="Arial"/>
                <a:sym typeface="Arial"/>
              </a:rPr>
              <a:t>  </a:t>
            </a:r>
            <a:endParaRPr>
              <a:latin typeface="Arial"/>
              <a:ea typeface="Arial"/>
              <a:cs typeface="Arial"/>
              <a:sym typeface="Arial"/>
            </a:endParaRPr>
          </a:p>
          <a:p>
            <a:pPr indent="-228600" lvl="0" marL="457200" rtl="0" algn="l">
              <a:lnSpc>
                <a:spcPct val="107000"/>
              </a:lnSpc>
              <a:spcBef>
                <a:spcPts val="1600"/>
              </a:spcBef>
              <a:spcAft>
                <a:spcPts val="0"/>
              </a:spcAft>
              <a:buSzPct val="29411"/>
              <a:buNone/>
            </a:pPr>
            <a:r>
              <a:rPr lang="nl-NL" sz="7200">
                <a:solidFill>
                  <a:srgbClr val="000000"/>
                </a:solidFill>
                <a:latin typeface="Arial"/>
                <a:ea typeface="Arial"/>
                <a:cs typeface="Arial"/>
                <a:sym typeface="Arial"/>
              </a:rPr>
              <a:t>    Aim </a:t>
            </a:r>
            <a:r>
              <a:rPr b="0" lang="nl-NL" sz="7200">
                <a:solidFill>
                  <a:srgbClr val="000000"/>
                </a:solidFill>
                <a:latin typeface="Arial"/>
                <a:ea typeface="Arial"/>
                <a:cs typeface="Arial"/>
                <a:sym typeface="Arial"/>
              </a:rPr>
              <a:t>T</a:t>
            </a:r>
            <a:r>
              <a:rPr b="0" lang="nl-NL" sz="7200">
                <a:solidFill>
                  <a:srgbClr val="000000"/>
                </a:solidFill>
                <a:latin typeface="Arial"/>
                <a:ea typeface="Arial"/>
                <a:cs typeface="Arial"/>
                <a:sym typeface="Arial"/>
              </a:rPr>
              <a:t>o </a:t>
            </a:r>
            <a:r>
              <a:rPr b="0" lang="nl-NL" sz="7200">
                <a:solidFill>
                  <a:srgbClr val="000000"/>
                </a:solidFill>
                <a:latin typeface="Arial"/>
                <a:ea typeface="Arial"/>
                <a:cs typeface="Arial"/>
                <a:sym typeface="Arial"/>
              </a:rPr>
              <a:t>explore plasticity</a:t>
            </a:r>
            <a:r>
              <a:rPr b="0" lang="nl-NL" sz="7200">
                <a:solidFill>
                  <a:srgbClr val="000000"/>
                </a:solidFill>
                <a:latin typeface="Arial"/>
                <a:ea typeface="Arial"/>
                <a:cs typeface="Arial"/>
                <a:sym typeface="Arial"/>
              </a:rPr>
              <a:t> as </a:t>
            </a:r>
            <a:r>
              <a:rPr b="0" lang="nl-NL" sz="7200">
                <a:solidFill>
                  <a:srgbClr val="000000"/>
                </a:solidFill>
                <a:latin typeface="Arial"/>
                <a:ea typeface="Arial"/>
                <a:cs typeface="Arial"/>
                <a:sym typeface="Arial"/>
              </a:rPr>
              <a:t>a concept representing resilience, identity, and time. The</a:t>
            </a:r>
            <a:r>
              <a:rPr b="0" lang="nl-NL" sz="7200">
                <a:solidFill>
                  <a:srgbClr val="000000"/>
                </a:solidFill>
                <a:latin typeface="Arial"/>
                <a:ea typeface="Arial"/>
                <a:cs typeface="Arial"/>
                <a:sym typeface="Arial"/>
              </a:rPr>
              <a:t> </a:t>
            </a:r>
            <a:r>
              <a:rPr b="0" lang="nl-NL" sz="7200">
                <a:solidFill>
                  <a:srgbClr val="000000"/>
                </a:solidFill>
                <a:latin typeface="Arial"/>
                <a:ea typeface="Arial"/>
                <a:cs typeface="Arial"/>
                <a:sym typeface="Arial"/>
              </a:rPr>
              <a:t>aim is to determine whether academia should promote its broader use to encourage interdisciplinary  insights</a:t>
            </a:r>
            <a:r>
              <a:rPr lang="nl-NL" sz="7200">
                <a:solidFill>
                  <a:srgbClr val="000000"/>
                </a:solidFill>
                <a:latin typeface="Arial"/>
                <a:ea typeface="Arial"/>
                <a:cs typeface="Arial"/>
                <a:sym typeface="Arial"/>
              </a:rPr>
              <a:t>.                                                                                                                                            </a:t>
            </a:r>
            <a:endParaRPr sz="7200">
              <a:latin typeface="Arial"/>
              <a:ea typeface="Arial"/>
              <a:cs typeface="Arial"/>
              <a:sym typeface="Arial"/>
            </a:endParaRPr>
          </a:p>
          <a:p>
            <a:pPr indent="-228600" lvl="0" marL="457200" rtl="0" algn="l">
              <a:lnSpc>
                <a:spcPct val="107000"/>
              </a:lnSpc>
              <a:spcBef>
                <a:spcPts val="1600"/>
              </a:spcBef>
              <a:spcAft>
                <a:spcPts val="0"/>
              </a:spcAft>
              <a:buSzPct val="29411"/>
              <a:buNone/>
            </a:pPr>
            <a:r>
              <a:rPr lang="nl-NL" sz="7200">
                <a:solidFill>
                  <a:srgbClr val="000000"/>
                </a:solidFill>
                <a:latin typeface="Arial"/>
                <a:ea typeface="Arial"/>
                <a:cs typeface="Arial"/>
                <a:sym typeface="Arial"/>
              </a:rPr>
              <a:t>    Team  </a:t>
            </a:r>
            <a:r>
              <a:rPr b="0" lang="nl-NL" sz="7200">
                <a:solidFill>
                  <a:srgbClr val="000000"/>
                </a:solidFill>
                <a:latin typeface="Arial"/>
                <a:ea typeface="Arial"/>
                <a:cs typeface="Arial"/>
                <a:sym typeface="Arial"/>
              </a:rPr>
              <a:t>media and culture studies, molecular biology, genetics, philosophy of science, biophysics, chemistry, policy, science and technology</a:t>
            </a:r>
            <a:endParaRPr b="0" sz="7200">
              <a:latin typeface="Arial"/>
              <a:ea typeface="Arial"/>
              <a:cs typeface="Arial"/>
              <a:sym typeface="Arial"/>
            </a:endParaRPr>
          </a:p>
          <a:p>
            <a:pPr indent="-228600" lvl="0" marL="457200" rtl="0" algn="l">
              <a:lnSpc>
                <a:spcPct val="107000"/>
              </a:lnSpc>
              <a:spcBef>
                <a:spcPts val="1600"/>
              </a:spcBef>
              <a:spcAft>
                <a:spcPts val="0"/>
              </a:spcAft>
              <a:buSzPct val="29411"/>
              <a:buNone/>
            </a:pPr>
            <a:r>
              <a:rPr b="0" lang="nl-NL" sz="7200">
                <a:solidFill>
                  <a:srgbClr val="000000"/>
                </a:solidFill>
                <a:latin typeface="Arial"/>
                <a:ea typeface="Arial"/>
                <a:cs typeface="Arial"/>
                <a:sym typeface="Arial"/>
              </a:rPr>
              <a:t>    </a:t>
            </a:r>
            <a:r>
              <a:rPr lang="nl-NL" sz="7200">
                <a:solidFill>
                  <a:srgbClr val="000000"/>
                </a:solidFill>
                <a:latin typeface="Arial"/>
                <a:ea typeface="Arial"/>
                <a:cs typeface="Arial"/>
                <a:sym typeface="Arial"/>
              </a:rPr>
              <a:t>Contact </a:t>
            </a:r>
            <a:r>
              <a:rPr b="0" lang="nl-NL" sz="7200">
                <a:solidFill>
                  <a:srgbClr val="000000"/>
                </a:solidFill>
                <a:latin typeface="Arial"/>
                <a:ea typeface="Arial"/>
                <a:cs typeface="Arial"/>
                <a:sym typeface="Arial"/>
              </a:rPr>
              <a:t>o.basak@umcutrecht.nl</a:t>
            </a:r>
            <a:endParaRPr b="0" sz="7200">
              <a:solidFill>
                <a:srgbClr val="000000"/>
              </a:solidFill>
              <a:latin typeface="Arial"/>
              <a:ea typeface="Arial"/>
              <a:cs typeface="Arial"/>
              <a:sym typeface="Arial"/>
            </a:endParaRPr>
          </a:p>
          <a:p>
            <a:pPr indent="-228600" lvl="0" marL="457200" rtl="0" algn="l">
              <a:lnSpc>
                <a:spcPct val="107000"/>
              </a:lnSpc>
              <a:spcBef>
                <a:spcPts val="1600"/>
              </a:spcBef>
              <a:spcAft>
                <a:spcPts val="0"/>
              </a:spcAft>
              <a:buClr>
                <a:schemeClr val="dk1"/>
              </a:buClr>
              <a:buSzPct val="29411"/>
              <a:buFont typeface="Arial"/>
              <a:buNone/>
            </a:pPr>
            <a:r>
              <a:rPr b="0" lang="nl-NL" sz="7200">
                <a:latin typeface="Arial"/>
                <a:ea typeface="Arial"/>
                <a:cs typeface="Arial"/>
                <a:sym typeface="Arial"/>
              </a:rPr>
              <a:t>  </a:t>
            </a:r>
            <a:r>
              <a:rPr b="0" i="1" lang="nl-NL" sz="7200">
                <a:latin typeface="Arial"/>
                <a:ea typeface="Arial"/>
                <a:cs typeface="Arial"/>
                <a:sym typeface="Arial"/>
              </a:rPr>
              <a:t>  </a:t>
            </a:r>
            <a:r>
              <a:rPr b="0" i="1" lang="nl-NL" sz="7200">
                <a:latin typeface="Arial"/>
                <a:ea typeface="Arial"/>
                <a:cs typeface="Arial"/>
                <a:sym typeface="Arial"/>
              </a:rPr>
              <a:t>*this UCo project is completed.The team is currently working on    a book proposal</a:t>
            </a:r>
            <a:endParaRPr i="1" sz="7200">
              <a:latin typeface="Arial"/>
              <a:ea typeface="Arial"/>
              <a:cs typeface="Arial"/>
              <a:sym typeface="Arial"/>
            </a:endParaRPr>
          </a:p>
          <a:p>
            <a:pPr indent="-228600" lvl="0" marL="457200" rtl="0" algn="l">
              <a:lnSpc>
                <a:spcPct val="107000"/>
              </a:lnSpc>
              <a:spcBef>
                <a:spcPts val="1600"/>
              </a:spcBef>
              <a:spcAft>
                <a:spcPts val="0"/>
              </a:spcAft>
              <a:buClr>
                <a:schemeClr val="dk1"/>
              </a:buClr>
              <a:buSzPct val="105882"/>
              <a:buFont typeface="Arial"/>
              <a:buNone/>
            </a:pPr>
            <a:r>
              <a:t/>
            </a:r>
            <a:endParaRPr sz="2000">
              <a:latin typeface="Arial"/>
              <a:ea typeface="Arial"/>
              <a:cs typeface="Arial"/>
              <a:sym typeface="Arial"/>
            </a:endParaRPr>
          </a:p>
          <a:p>
            <a:pPr indent="-228600" lvl="0" marL="457200" rtl="0" algn="l">
              <a:lnSpc>
                <a:spcPct val="107000"/>
              </a:lnSpc>
              <a:spcBef>
                <a:spcPts val="1600"/>
              </a:spcBef>
              <a:spcAft>
                <a:spcPts val="0"/>
              </a:spcAft>
              <a:buSzPct val="88235"/>
              <a:buNone/>
            </a:pPr>
            <a:r>
              <a:t/>
            </a:r>
            <a:endParaRPr b="0" sz="24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5882"/>
              <a:buNone/>
            </a:pPr>
            <a:r>
              <a:t/>
            </a:r>
            <a:endParaRPr sz="20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5882"/>
              <a:buNone/>
            </a:pPr>
            <a:r>
              <a:t/>
            </a:r>
            <a:endParaRPr sz="20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5882"/>
              <a:buNone/>
            </a:pPr>
            <a:r>
              <a:t/>
            </a:r>
            <a:endParaRPr b="0" sz="20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5882"/>
              <a:buNone/>
            </a:pPr>
            <a:r>
              <a:rPr lang="nl-NL" sz="2000">
                <a:solidFill>
                  <a:srgbClr val="000000"/>
                </a:solidFill>
                <a:latin typeface="Arial"/>
                <a:ea typeface="Arial"/>
                <a:cs typeface="Arial"/>
                <a:sym typeface="Arial"/>
              </a:rPr>
              <a:t>    </a:t>
            </a:r>
            <a:endParaRPr b="0" sz="2200">
              <a:solidFill>
                <a:srgbClr val="000000"/>
              </a:solidFill>
              <a:latin typeface="Arial"/>
              <a:ea typeface="Arial"/>
              <a:cs typeface="Arial"/>
              <a:sym typeface="Arial"/>
            </a:endParaRPr>
          </a:p>
          <a:p>
            <a:pPr indent="0" lvl="0" marL="228600" rtl="0" algn="l">
              <a:lnSpc>
                <a:spcPct val="100000"/>
              </a:lnSpc>
              <a:spcBef>
                <a:spcPts val="1600"/>
              </a:spcBef>
              <a:spcAft>
                <a:spcPts val="0"/>
              </a:spcAft>
              <a:buSzPct val="96256"/>
              <a:buNone/>
            </a:pPr>
            <a:r>
              <a:t/>
            </a:r>
            <a:endParaRPr b="0" i="0" sz="2200">
              <a:solidFill>
                <a:srgbClr val="000000"/>
              </a:solidFill>
              <a:latin typeface="Arial"/>
              <a:ea typeface="Arial"/>
              <a:cs typeface="Arial"/>
              <a:sym typeface="Arial"/>
            </a:endParaRPr>
          </a:p>
          <a:p>
            <a:pPr indent="-342900" lvl="0" marL="685800" rtl="0" algn="l">
              <a:lnSpc>
                <a:spcPct val="100000"/>
              </a:lnSpc>
              <a:spcBef>
                <a:spcPts val="800"/>
              </a:spcBef>
              <a:spcAft>
                <a:spcPts val="0"/>
              </a:spcAft>
              <a:buSzPct val="81447"/>
              <a:buFont typeface="Arial"/>
              <a:buNone/>
            </a:pPr>
            <a:r>
              <a:t/>
            </a:r>
            <a:endParaRPr i="0" sz="26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ct val="81447"/>
              <a:buNone/>
            </a:pPr>
            <a:r>
              <a:t/>
            </a:r>
            <a:endParaRPr i="0" sz="2600">
              <a:solidFill>
                <a:srgbClr val="000000"/>
              </a:solidFill>
              <a:latin typeface="Arial"/>
              <a:ea typeface="Arial"/>
              <a:cs typeface="Arial"/>
              <a:sym typeface="Arial"/>
            </a:endParaRPr>
          </a:p>
          <a:p>
            <a:pPr indent="-171450" lvl="0" marL="514350" rtl="0" algn="l">
              <a:lnSpc>
                <a:spcPct val="100000"/>
              </a:lnSpc>
              <a:spcBef>
                <a:spcPts val="800"/>
              </a:spcBef>
              <a:spcAft>
                <a:spcPts val="0"/>
              </a:spcAft>
              <a:buSzPct val="105882"/>
              <a:buFont typeface="Arial"/>
              <a:buNone/>
            </a:pPr>
            <a:r>
              <a:t/>
            </a:r>
            <a:endParaRPr sz="2000">
              <a:latin typeface="Arial"/>
              <a:ea typeface="Arial"/>
              <a:cs typeface="Arial"/>
              <a:sym typeface="Arial"/>
            </a:endParaRPr>
          </a:p>
          <a:p>
            <a:pPr indent="-171450" lvl="0" marL="514350" rtl="0" algn="l">
              <a:lnSpc>
                <a:spcPct val="100000"/>
              </a:lnSpc>
              <a:spcBef>
                <a:spcPts val="800"/>
              </a:spcBef>
              <a:spcAft>
                <a:spcPts val="0"/>
              </a:spcAft>
              <a:buSzPct val="132352"/>
              <a:buFont typeface="Arial"/>
              <a:buNone/>
            </a:pPr>
            <a:r>
              <a:t/>
            </a:r>
            <a:endParaRPr>
              <a:latin typeface="Arial"/>
              <a:ea typeface="Arial"/>
              <a:cs typeface="Arial"/>
              <a:sym typeface="Arial"/>
            </a:endParaRPr>
          </a:p>
        </p:txBody>
      </p:sp>
      <p:pic>
        <p:nvPicPr>
          <p:cNvPr id="230" name="Google Shape;230;p33"/>
          <p:cNvPicPr preferRelativeResize="0"/>
          <p:nvPr/>
        </p:nvPicPr>
        <p:blipFill>
          <a:blip r:embed="rId3">
            <a:alphaModFix/>
          </a:blip>
          <a:stretch>
            <a:fillRect/>
          </a:stretch>
        </p:blipFill>
        <p:spPr>
          <a:xfrm>
            <a:off x="7353900" y="1741899"/>
            <a:ext cx="4507775" cy="2507050"/>
          </a:xfrm>
          <a:prstGeom prst="rect">
            <a:avLst/>
          </a:prstGeom>
          <a:noFill/>
          <a:ln>
            <a:noFill/>
          </a:ln>
        </p:spPr>
      </p:pic>
      <p:pic>
        <p:nvPicPr>
          <p:cNvPr id="231" name="Google Shape;231;p33"/>
          <p:cNvPicPr preferRelativeResize="0"/>
          <p:nvPr/>
        </p:nvPicPr>
        <p:blipFill>
          <a:blip r:embed="rId4">
            <a:alphaModFix/>
          </a:blip>
          <a:stretch>
            <a:fillRect/>
          </a:stretch>
        </p:blipFill>
        <p:spPr>
          <a:xfrm>
            <a:off x="279600" y="5062550"/>
            <a:ext cx="1589400" cy="1589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Playing with the Trouble</a:t>
            </a:r>
            <a:endParaRPr b="1" sz="2400"/>
          </a:p>
        </p:txBody>
      </p:sp>
      <p:sp>
        <p:nvSpPr>
          <p:cNvPr id="237" name="Google Shape;237;p34"/>
          <p:cNvSpPr txBox="1"/>
          <p:nvPr>
            <p:ph idx="1" type="body"/>
          </p:nvPr>
        </p:nvSpPr>
        <p:spPr>
          <a:xfrm>
            <a:off x="603400" y="1633175"/>
            <a:ext cx="6048600" cy="4609800"/>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107000"/>
              </a:lnSpc>
              <a:spcBef>
                <a:spcPts val="800"/>
              </a:spcBef>
              <a:spcAft>
                <a:spcPts val="0"/>
              </a:spcAft>
              <a:buSzPts val="450"/>
              <a:buNone/>
            </a:pPr>
            <a:r>
              <a:rPr b="0" lang="nl-NL" sz="7850">
                <a:latin typeface="Arial"/>
                <a:ea typeface="Arial"/>
                <a:cs typeface="Arial"/>
                <a:sym typeface="Arial"/>
              </a:rPr>
              <a:t>  </a:t>
            </a:r>
            <a:r>
              <a:rPr b="0" lang="nl-NL" sz="7200">
                <a:latin typeface="Arial"/>
                <a:ea typeface="Arial"/>
                <a:cs typeface="Arial"/>
                <a:sym typeface="Arial"/>
              </a:rPr>
              <a:t> </a:t>
            </a:r>
            <a:r>
              <a:rPr lang="nl-NL" sz="7200">
                <a:solidFill>
                  <a:srgbClr val="000000"/>
                </a:solidFill>
                <a:latin typeface="Arial"/>
                <a:ea typeface="Arial"/>
                <a:cs typeface="Arial"/>
                <a:sym typeface="Arial"/>
              </a:rPr>
              <a:t>Aim </a:t>
            </a:r>
            <a:r>
              <a:rPr b="0" lang="nl-NL" sz="7200">
                <a:solidFill>
                  <a:srgbClr val="000000"/>
                </a:solidFill>
                <a:latin typeface="Arial"/>
                <a:ea typeface="Arial"/>
                <a:cs typeface="Arial"/>
                <a:sym typeface="Arial"/>
              </a:rPr>
              <a:t>To tackle navigating diverse worldviews in academia and society by fostering playfulness.     Th</a:t>
            </a:r>
            <a:r>
              <a:rPr b="0" lang="nl-NL" sz="7200">
                <a:solidFill>
                  <a:srgbClr val="000000"/>
                </a:solidFill>
                <a:latin typeface="Arial"/>
                <a:ea typeface="Arial"/>
                <a:cs typeface="Arial"/>
                <a:sym typeface="Arial"/>
              </a:rPr>
              <a:t>is is done by </a:t>
            </a:r>
            <a:r>
              <a:rPr b="0" lang="nl-NL" sz="7200">
                <a:solidFill>
                  <a:srgbClr val="000000"/>
                </a:solidFill>
                <a:latin typeface="Arial"/>
                <a:ea typeface="Arial"/>
                <a:cs typeface="Arial"/>
                <a:sym typeface="Arial"/>
              </a:rPr>
              <a:t>co-designed card decks and activities to support transdisciplinary collaboration, aiming to create a library with 8 physical and 17+ online games.</a:t>
            </a:r>
            <a:endParaRPr b="0" sz="72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450"/>
              <a:buNone/>
            </a:pPr>
            <a:r>
              <a:rPr lang="nl-NL" sz="7200">
                <a:latin typeface="Arial"/>
                <a:ea typeface="Arial"/>
                <a:cs typeface="Arial"/>
                <a:sym typeface="Arial"/>
              </a:rPr>
              <a:t>   Team </a:t>
            </a:r>
            <a:r>
              <a:rPr b="0" lang="nl-NL" sz="7200">
                <a:latin typeface="Arial"/>
                <a:ea typeface="Arial"/>
                <a:cs typeface="Arial"/>
                <a:sym typeface="Arial"/>
              </a:rPr>
              <a:t>genetics, urban design, soil ecology, epidemiology, rural </a:t>
            </a:r>
            <a:r>
              <a:rPr b="0" lang="nl-NL" sz="7200">
                <a:latin typeface="Arial"/>
                <a:ea typeface="Arial"/>
                <a:cs typeface="Arial"/>
                <a:sym typeface="Arial"/>
              </a:rPr>
              <a:t>sociology</a:t>
            </a:r>
            <a:r>
              <a:rPr b="0" lang="nl-NL" sz="7200">
                <a:latin typeface="Arial"/>
                <a:ea typeface="Arial"/>
                <a:cs typeface="Arial"/>
                <a:sym typeface="Arial"/>
              </a:rPr>
              <a:t>, organisational design, system thinking</a:t>
            </a:r>
            <a:endParaRPr b="0" sz="7200">
              <a:latin typeface="Arial"/>
              <a:ea typeface="Arial"/>
              <a:cs typeface="Arial"/>
              <a:sym typeface="Arial"/>
            </a:endParaRPr>
          </a:p>
          <a:p>
            <a:pPr indent="-228600" lvl="0" marL="457200" rtl="0" algn="l">
              <a:lnSpc>
                <a:spcPct val="107000"/>
              </a:lnSpc>
              <a:spcBef>
                <a:spcPts val="1600"/>
              </a:spcBef>
              <a:spcAft>
                <a:spcPts val="0"/>
              </a:spcAft>
              <a:buSzPts val="450"/>
              <a:buNone/>
            </a:pPr>
            <a:r>
              <a:rPr b="0" lang="nl-NL" sz="7200">
                <a:solidFill>
                  <a:srgbClr val="000000"/>
                </a:solidFill>
                <a:latin typeface="Arial"/>
                <a:ea typeface="Arial"/>
                <a:cs typeface="Arial"/>
                <a:sym typeface="Arial"/>
              </a:rPr>
              <a:t>   </a:t>
            </a:r>
            <a:r>
              <a:rPr b="0" lang="nl-NL" sz="7200">
                <a:solidFill>
                  <a:srgbClr val="000000"/>
                </a:solidFill>
                <a:latin typeface="Arial"/>
                <a:ea typeface="Arial"/>
                <a:cs typeface="Arial"/>
                <a:sym typeface="Arial"/>
              </a:rPr>
              <a:t> </a:t>
            </a:r>
            <a:r>
              <a:rPr lang="nl-NL" sz="7200">
                <a:solidFill>
                  <a:srgbClr val="000000"/>
                </a:solidFill>
                <a:latin typeface="Arial"/>
                <a:ea typeface="Arial"/>
                <a:cs typeface="Arial"/>
                <a:sym typeface="Arial"/>
              </a:rPr>
              <a:t>Contact </a:t>
            </a:r>
            <a:r>
              <a:rPr b="0" lang="nl-NL" sz="7200">
                <a:solidFill>
                  <a:srgbClr val="000000"/>
                </a:solidFill>
                <a:latin typeface="Arial"/>
                <a:ea typeface="Arial"/>
                <a:cs typeface="Arial"/>
                <a:sym typeface="Arial"/>
              </a:rPr>
              <a:t>d.j.g.lockton@tue.nl</a:t>
            </a:r>
            <a:endParaRPr sz="7200">
              <a:latin typeface="Arial"/>
              <a:ea typeface="Arial"/>
              <a:cs typeface="Arial"/>
              <a:sym typeface="Arial"/>
            </a:endParaRPr>
          </a:p>
          <a:p>
            <a:pPr indent="-228600" lvl="0" marL="457200" rtl="0" algn="l">
              <a:lnSpc>
                <a:spcPct val="107000"/>
              </a:lnSpc>
              <a:spcBef>
                <a:spcPts val="1600"/>
              </a:spcBef>
              <a:spcAft>
                <a:spcPts val="0"/>
              </a:spcAft>
              <a:buSzPts val="450"/>
              <a:buNone/>
            </a:pPr>
            <a:r>
              <a:t/>
            </a:r>
            <a:endParaRPr sz="745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450"/>
              <a:buNone/>
            </a:pPr>
            <a:r>
              <a:t/>
            </a:r>
            <a:endParaRPr sz="745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450"/>
              <a:buNone/>
            </a:pPr>
            <a:r>
              <a:t/>
            </a:r>
            <a:endParaRPr sz="785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900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ct val="100000"/>
              <a:buNone/>
            </a:pPr>
            <a:r>
              <a:rPr lang="nl-NL" sz="18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ct val="81818"/>
              <a:buNone/>
            </a:pPr>
            <a:r>
              <a:t/>
            </a:r>
            <a:endParaRPr b="0" i="0" sz="22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id="238" name="Google Shape;238;p34"/>
          <p:cNvPicPr preferRelativeResize="0"/>
          <p:nvPr/>
        </p:nvPicPr>
        <p:blipFill>
          <a:blip r:embed="rId3">
            <a:alphaModFix/>
          </a:blip>
          <a:stretch>
            <a:fillRect/>
          </a:stretch>
        </p:blipFill>
        <p:spPr>
          <a:xfrm>
            <a:off x="6773450" y="1633175"/>
            <a:ext cx="5153625" cy="2961400"/>
          </a:xfrm>
          <a:prstGeom prst="rect">
            <a:avLst/>
          </a:prstGeom>
          <a:noFill/>
          <a:ln>
            <a:noFill/>
          </a:ln>
        </p:spPr>
      </p:pic>
      <p:pic>
        <p:nvPicPr>
          <p:cNvPr id="239" name="Google Shape;239;p34"/>
          <p:cNvPicPr preferRelativeResize="0"/>
          <p:nvPr/>
        </p:nvPicPr>
        <p:blipFill>
          <a:blip r:embed="rId4">
            <a:alphaModFix/>
          </a:blip>
          <a:stretch>
            <a:fillRect/>
          </a:stretch>
        </p:blipFill>
        <p:spPr>
          <a:xfrm>
            <a:off x="279600" y="5062550"/>
            <a:ext cx="1589400" cy="1589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444254" y="253125"/>
            <a:ext cx="3338100" cy="1051200"/>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Smart Food</a:t>
            </a:r>
            <a:endParaRPr b="1" sz="2400"/>
          </a:p>
        </p:txBody>
      </p:sp>
      <p:sp>
        <p:nvSpPr>
          <p:cNvPr id="245" name="Google Shape;245;p35"/>
          <p:cNvSpPr txBox="1"/>
          <p:nvPr>
            <p:ph idx="1" type="body"/>
          </p:nvPr>
        </p:nvSpPr>
        <p:spPr>
          <a:xfrm>
            <a:off x="444250" y="1304325"/>
            <a:ext cx="6475500" cy="4848000"/>
          </a:xfrm>
          <a:prstGeom prst="rect">
            <a:avLst/>
          </a:prstGeom>
          <a:noFill/>
          <a:ln>
            <a:noFill/>
          </a:ln>
        </p:spPr>
        <p:txBody>
          <a:bodyPr anchorCtr="0" anchor="t" bIns="45700" lIns="91425" spcFirstLastPara="1" rIns="91425" wrap="square" tIns="45700">
            <a:normAutofit fontScale="25000" lnSpcReduction="20000"/>
          </a:bodyPr>
          <a:lstStyle/>
          <a:p>
            <a:pPr indent="-228600" lvl="0" marL="457200" rtl="0" algn="l">
              <a:lnSpc>
                <a:spcPct val="107000"/>
              </a:lnSpc>
              <a:spcBef>
                <a:spcPts val="800"/>
              </a:spcBef>
              <a:spcAft>
                <a:spcPts val="0"/>
              </a:spcAft>
              <a:buSzPct val="160000"/>
              <a:buNone/>
            </a:pPr>
            <a:r>
              <a:rPr b="0" lang="nl-NL" sz="4500">
                <a:latin typeface="Karla"/>
                <a:ea typeface="Karla"/>
                <a:cs typeface="Karla"/>
                <a:sym typeface="Karla"/>
              </a:rPr>
              <a:t> </a:t>
            </a:r>
            <a:endParaRPr/>
          </a:p>
          <a:p>
            <a:pPr indent="-228600" lvl="0" marL="457200" rtl="0" algn="l">
              <a:lnSpc>
                <a:spcPct val="107000"/>
              </a:lnSpc>
              <a:spcBef>
                <a:spcPts val="1600"/>
              </a:spcBef>
              <a:spcAft>
                <a:spcPts val="0"/>
              </a:spcAft>
              <a:buSzPct val="90000"/>
              <a:buNone/>
            </a:pPr>
            <a:r>
              <a:rPr lang="nl-NL" sz="8000">
                <a:solidFill>
                  <a:srgbClr val="000000"/>
                </a:solidFill>
              </a:rPr>
              <a:t>  </a:t>
            </a:r>
            <a:r>
              <a:rPr lang="nl-NL" sz="7200">
                <a:solidFill>
                  <a:srgbClr val="000000"/>
                </a:solidFill>
              </a:rPr>
              <a:t> </a:t>
            </a:r>
            <a:r>
              <a:rPr lang="nl-NL" sz="7200">
                <a:solidFill>
                  <a:srgbClr val="000000"/>
                </a:solidFill>
                <a:latin typeface="Arial"/>
                <a:ea typeface="Arial"/>
                <a:cs typeface="Arial"/>
                <a:sym typeface="Arial"/>
              </a:rPr>
              <a:t> </a:t>
            </a:r>
            <a:r>
              <a:rPr lang="nl-NL" sz="7200">
                <a:solidFill>
                  <a:srgbClr val="000000"/>
                </a:solidFill>
                <a:latin typeface="Arial"/>
                <a:ea typeface="Arial"/>
                <a:cs typeface="Arial"/>
                <a:sym typeface="Arial"/>
              </a:rPr>
              <a:t>Aim </a:t>
            </a:r>
            <a:r>
              <a:rPr b="0" lang="nl-NL" sz="7200">
                <a:solidFill>
                  <a:srgbClr val="000000"/>
                </a:solidFill>
                <a:latin typeface="Arial"/>
                <a:ea typeface="Arial"/>
                <a:cs typeface="Arial"/>
                <a:sym typeface="Arial"/>
              </a:rPr>
              <a:t>To develop edible origami systems for controlled drug and nutrient release. This is done by us</a:t>
            </a:r>
            <a:r>
              <a:rPr b="0" lang="nl-NL" sz="7200">
                <a:solidFill>
                  <a:srgbClr val="000000"/>
                </a:solidFill>
                <a:latin typeface="Arial"/>
                <a:ea typeface="Arial"/>
                <a:cs typeface="Arial"/>
                <a:sym typeface="Arial"/>
              </a:rPr>
              <a:t>ing</a:t>
            </a:r>
            <a:r>
              <a:rPr b="0" lang="nl-NL" sz="7200">
                <a:solidFill>
                  <a:srgbClr val="000000"/>
                </a:solidFill>
                <a:latin typeface="Arial"/>
                <a:ea typeface="Arial"/>
                <a:cs typeface="Arial"/>
                <a:sym typeface="Arial"/>
              </a:rPr>
              <a:t> 3D/4D printing and soft robotics to create ingestible systems.</a:t>
            </a:r>
            <a:endParaRPr b="0" sz="72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0000"/>
              <a:buNone/>
            </a:pPr>
            <a:r>
              <a:rPr b="0" lang="nl-NL" sz="7200">
                <a:solidFill>
                  <a:srgbClr val="000000"/>
                </a:solidFill>
                <a:latin typeface="Arial"/>
                <a:ea typeface="Arial"/>
                <a:cs typeface="Arial"/>
                <a:sym typeface="Arial"/>
              </a:rPr>
              <a:t> </a:t>
            </a:r>
            <a:r>
              <a:rPr lang="nl-NL" sz="7200">
                <a:solidFill>
                  <a:srgbClr val="000000"/>
                </a:solidFill>
                <a:latin typeface="Arial"/>
                <a:ea typeface="Arial"/>
                <a:cs typeface="Arial"/>
                <a:sym typeface="Arial"/>
              </a:rPr>
              <a:t>  Team </a:t>
            </a:r>
            <a:r>
              <a:rPr b="0" lang="nl-NL" sz="7200">
                <a:solidFill>
                  <a:srgbClr val="000000"/>
                </a:solidFill>
                <a:latin typeface="Arial"/>
                <a:ea typeface="Arial"/>
                <a:cs typeface="Arial"/>
                <a:sym typeface="Arial"/>
              </a:rPr>
              <a:t>food physics, pediatric immunology, marketing, economics, veterinary medicine</a:t>
            </a:r>
            <a:endParaRPr b="0" sz="72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ct val="100000"/>
              <a:buNone/>
            </a:pPr>
            <a:r>
              <a:rPr b="0" lang="nl-NL" sz="7200">
                <a:latin typeface="Arial"/>
                <a:ea typeface="Arial"/>
                <a:cs typeface="Arial"/>
                <a:sym typeface="Arial"/>
              </a:rPr>
              <a:t>   </a:t>
            </a:r>
            <a:r>
              <a:rPr lang="nl-NL" sz="7200">
                <a:latin typeface="Arial"/>
                <a:ea typeface="Arial"/>
                <a:cs typeface="Arial"/>
                <a:sym typeface="Arial"/>
              </a:rPr>
              <a:t>Output</a:t>
            </a:r>
            <a:r>
              <a:rPr b="0" lang="nl-NL" sz="7200">
                <a:solidFill>
                  <a:schemeClr val="dk1"/>
                </a:solidFill>
                <a:latin typeface="Arial"/>
                <a:ea typeface="Arial"/>
                <a:cs typeface="Arial"/>
                <a:sym typeface="Arial"/>
              </a:rPr>
              <a:t> watch the </a:t>
            </a:r>
            <a:r>
              <a:rPr b="0" lang="nl-NL" sz="7200" u="sng">
                <a:solidFill>
                  <a:schemeClr val="dk1"/>
                </a:solidFill>
                <a:latin typeface="Arial"/>
                <a:ea typeface="Arial"/>
                <a:cs typeface="Arial"/>
                <a:sym typeface="Arial"/>
                <a:hlinkClick r:id="rId3">
                  <a:extLst>
                    <a:ext uri="{A12FA001-AC4F-418D-AE19-62706E023703}">
                      <ahyp:hlinkClr val="tx"/>
                    </a:ext>
                  </a:extLst>
                </a:hlinkClick>
              </a:rPr>
              <a:t>Origami project</a:t>
            </a:r>
            <a:r>
              <a:rPr b="0" lang="nl-NL" sz="7200">
                <a:solidFill>
                  <a:schemeClr val="dk1"/>
                </a:solidFill>
                <a:latin typeface="Arial"/>
                <a:ea typeface="Arial"/>
                <a:cs typeface="Arial"/>
                <a:sym typeface="Arial"/>
              </a:rPr>
              <a:t> and read the final report</a:t>
            </a:r>
            <a:endParaRPr sz="7200">
              <a:latin typeface="Arial"/>
              <a:ea typeface="Arial"/>
              <a:cs typeface="Arial"/>
              <a:sym typeface="Arial"/>
            </a:endParaRPr>
          </a:p>
          <a:p>
            <a:pPr indent="-228600" lvl="0" marL="457200" rtl="0" algn="l">
              <a:lnSpc>
                <a:spcPct val="107000"/>
              </a:lnSpc>
              <a:spcBef>
                <a:spcPts val="1600"/>
              </a:spcBef>
              <a:spcAft>
                <a:spcPts val="0"/>
              </a:spcAft>
              <a:buSzPct val="100000"/>
              <a:buNone/>
            </a:pPr>
            <a:r>
              <a:rPr lang="nl-NL" sz="7200">
                <a:latin typeface="Arial"/>
                <a:ea typeface="Arial"/>
                <a:cs typeface="Arial"/>
                <a:sym typeface="Arial"/>
              </a:rPr>
              <a:t>   </a:t>
            </a:r>
            <a:r>
              <a:rPr lang="nl-NL" sz="7200">
                <a:solidFill>
                  <a:schemeClr val="dk1"/>
                </a:solidFill>
                <a:latin typeface="Arial"/>
                <a:ea typeface="Arial"/>
                <a:cs typeface="Arial"/>
                <a:sym typeface="Arial"/>
              </a:rPr>
              <a:t>Interview</a:t>
            </a:r>
            <a:r>
              <a:rPr b="0" lang="nl-NL" sz="7200">
                <a:solidFill>
                  <a:schemeClr val="dk1"/>
                </a:solidFill>
                <a:latin typeface="Arial"/>
                <a:ea typeface="Arial"/>
                <a:cs typeface="Arial"/>
                <a:sym typeface="Arial"/>
              </a:rPr>
              <a:t> </a:t>
            </a:r>
            <a:r>
              <a:rPr b="0" lang="nl-NL" sz="7200" u="sng">
                <a:solidFill>
                  <a:schemeClr val="dk1"/>
                </a:solidFill>
                <a:latin typeface="Arial"/>
                <a:ea typeface="Arial"/>
                <a:cs typeface="Arial"/>
                <a:sym typeface="Arial"/>
                <a:hlinkClick r:id="rId4">
                  <a:extLst>
                    <a:ext uri="{A12FA001-AC4F-418D-AE19-62706E023703}">
                      <ahyp:hlinkClr val="tx"/>
                    </a:ext>
                  </a:extLst>
                </a:hlinkClick>
              </a:rPr>
              <a:t>Understanding how society perceives our technology is crucial</a:t>
            </a:r>
            <a:endParaRPr b="0" sz="7200">
              <a:solidFill>
                <a:schemeClr val="dk1"/>
              </a:solidFill>
              <a:latin typeface="Arial"/>
              <a:ea typeface="Arial"/>
              <a:cs typeface="Arial"/>
              <a:sym typeface="Arial"/>
            </a:endParaRPr>
          </a:p>
          <a:p>
            <a:pPr indent="-228600" lvl="0" marL="457200" rtl="0" algn="l">
              <a:lnSpc>
                <a:spcPct val="107000"/>
              </a:lnSpc>
              <a:spcBef>
                <a:spcPts val="1600"/>
              </a:spcBef>
              <a:spcAft>
                <a:spcPts val="0"/>
              </a:spcAft>
              <a:buSzPct val="100000"/>
              <a:buNone/>
            </a:pPr>
            <a:r>
              <a:rPr lang="nl-NL" sz="7200">
                <a:latin typeface="Arial"/>
                <a:ea typeface="Arial"/>
                <a:cs typeface="Arial"/>
                <a:sym typeface="Arial"/>
              </a:rPr>
              <a:t>   </a:t>
            </a:r>
            <a:r>
              <a:rPr lang="nl-NL" sz="7200">
                <a:solidFill>
                  <a:schemeClr val="dk1"/>
                </a:solidFill>
                <a:latin typeface="Arial"/>
                <a:ea typeface="Arial"/>
                <a:cs typeface="Arial"/>
                <a:sym typeface="Arial"/>
              </a:rPr>
              <a:t>Contact</a:t>
            </a:r>
            <a:r>
              <a:rPr b="0" lang="nl-NL" sz="7200">
                <a:solidFill>
                  <a:schemeClr val="dk1"/>
                </a:solidFill>
                <a:latin typeface="Arial"/>
                <a:ea typeface="Arial"/>
                <a:cs typeface="Arial"/>
                <a:sym typeface="Arial"/>
              </a:rPr>
              <a:t> mehdi.habibi@wur.nl</a:t>
            </a:r>
            <a:endParaRPr sz="7200">
              <a:latin typeface="Arial"/>
              <a:ea typeface="Arial"/>
              <a:cs typeface="Arial"/>
              <a:sym typeface="Arial"/>
            </a:endParaRPr>
          </a:p>
          <a:p>
            <a:pPr indent="-228600" lvl="0" marL="457200" rtl="0" algn="l">
              <a:lnSpc>
                <a:spcPct val="107000"/>
              </a:lnSpc>
              <a:spcBef>
                <a:spcPts val="1600"/>
              </a:spcBef>
              <a:spcAft>
                <a:spcPts val="0"/>
              </a:spcAft>
              <a:buSzPct val="3600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ct val="3600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ct val="3600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18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ct val="327272"/>
              <a:buNone/>
            </a:pPr>
            <a:r>
              <a:t/>
            </a:r>
            <a:endParaRPr b="0" i="0" sz="22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ct val="276923"/>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276923"/>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36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a:p>
        </p:txBody>
      </p:sp>
      <p:pic>
        <p:nvPicPr>
          <p:cNvPr id="246" name="Google Shape;246;p35"/>
          <p:cNvPicPr preferRelativeResize="0"/>
          <p:nvPr/>
        </p:nvPicPr>
        <p:blipFill>
          <a:blip r:embed="rId5">
            <a:alphaModFix/>
          </a:blip>
          <a:stretch>
            <a:fillRect/>
          </a:stretch>
        </p:blipFill>
        <p:spPr>
          <a:xfrm>
            <a:off x="6919750" y="1657675"/>
            <a:ext cx="4831350" cy="2392375"/>
          </a:xfrm>
          <a:prstGeom prst="rect">
            <a:avLst/>
          </a:prstGeom>
          <a:noFill/>
          <a:ln>
            <a:noFill/>
          </a:ln>
        </p:spPr>
      </p:pic>
      <p:pic>
        <p:nvPicPr>
          <p:cNvPr id="247" name="Google Shape;247;p35"/>
          <p:cNvPicPr preferRelativeResize="0"/>
          <p:nvPr/>
        </p:nvPicPr>
        <p:blipFill>
          <a:blip r:embed="rId6">
            <a:alphaModFix/>
          </a:blip>
          <a:stretch>
            <a:fillRect/>
          </a:stretch>
        </p:blipFill>
        <p:spPr>
          <a:xfrm>
            <a:off x="279600" y="5062550"/>
            <a:ext cx="1589400" cy="158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Structures of Strength</a:t>
            </a:r>
            <a:endParaRPr b="1" sz="2400"/>
          </a:p>
        </p:txBody>
      </p:sp>
      <p:sp>
        <p:nvSpPr>
          <p:cNvPr id="253" name="Google Shape;253;p36"/>
          <p:cNvSpPr txBox="1"/>
          <p:nvPr>
            <p:ph idx="1" type="body"/>
          </p:nvPr>
        </p:nvSpPr>
        <p:spPr>
          <a:xfrm>
            <a:off x="444251" y="1156200"/>
            <a:ext cx="6547800" cy="45456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SzPts val="1800"/>
              <a:buNone/>
            </a:pPr>
            <a:r>
              <a:rPr b="0" lang="nl-NL" sz="2000">
                <a:latin typeface="Karla"/>
                <a:ea typeface="Karla"/>
                <a:cs typeface="Karla"/>
                <a:sym typeface="Karla"/>
              </a:rPr>
              <a:t> </a:t>
            </a:r>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r>
              <a:rPr lang="nl-NL" sz="1800">
                <a:solidFill>
                  <a:srgbClr val="000000"/>
                </a:solidFill>
                <a:latin typeface="Karla"/>
                <a:ea typeface="Karla"/>
                <a:cs typeface="Karla"/>
                <a:sym typeface="Karla"/>
              </a:rPr>
              <a:t>A</a:t>
            </a:r>
            <a:r>
              <a:rPr lang="nl-NL" sz="1800">
                <a:solidFill>
                  <a:srgbClr val="000000"/>
                </a:solidFill>
                <a:latin typeface="Arial"/>
                <a:ea typeface="Arial"/>
                <a:cs typeface="Arial"/>
                <a:sym typeface="Arial"/>
              </a:rPr>
              <a:t>im</a:t>
            </a:r>
            <a:r>
              <a:rPr lang="nl-NL" sz="1800">
                <a:solidFill>
                  <a:srgbClr val="000000"/>
                </a:solidFill>
                <a:latin typeface="Arial"/>
                <a:ea typeface="Arial"/>
                <a:cs typeface="Arial"/>
                <a:sym typeface="Arial"/>
              </a:rPr>
              <a:t> </a:t>
            </a:r>
            <a:r>
              <a:rPr b="0" lang="nl-NL" sz="1800">
                <a:latin typeface="Arial"/>
                <a:ea typeface="Arial"/>
                <a:cs typeface="Arial"/>
                <a:sym typeface="Arial"/>
              </a:rPr>
              <a:t>T</a:t>
            </a:r>
            <a:r>
              <a:rPr b="0" lang="nl-NL" sz="1800">
                <a:latin typeface="Arial"/>
                <a:ea typeface="Arial"/>
                <a:cs typeface="Arial"/>
                <a:sym typeface="Arial"/>
              </a:rPr>
              <a:t>o </a:t>
            </a:r>
            <a:r>
              <a:rPr b="0" lang="nl-NL" sz="1800">
                <a:latin typeface="Arial"/>
                <a:ea typeface="Arial"/>
                <a:cs typeface="Arial"/>
                <a:sym typeface="Arial"/>
              </a:rPr>
              <a:t>develop porous materials for applications spanning health, energy, food, and environmental science.</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b="0" lang="nl-NL" sz="1800">
                <a:latin typeface="Arial"/>
                <a:ea typeface="Arial"/>
                <a:cs typeface="Arial"/>
                <a:sym typeface="Arial"/>
              </a:rPr>
              <a:t>  </a:t>
            </a:r>
            <a:r>
              <a:rPr lang="nl-NL" sz="1800">
                <a:latin typeface="Arial"/>
                <a:ea typeface="Arial"/>
                <a:cs typeface="Arial"/>
                <a:sym typeface="Arial"/>
              </a:rPr>
              <a:t> Team </a:t>
            </a:r>
            <a:r>
              <a:rPr b="0" lang="nl-NL" sz="1800">
                <a:latin typeface="Arial"/>
                <a:ea typeface="Arial"/>
                <a:cs typeface="Arial"/>
                <a:sym typeface="Arial"/>
              </a:rPr>
              <a:t>biomedical sciences, environmental sciences, chemistry, mathematics, computer science, engineering, nanotechnology</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lang="nl-NL" sz="1800">
                <a:solidFill>
                  <a:srgbClr val="000000"/>
                </a:solidFill>
                <a:latin typeface="Arial"/>
                <a:ea typeface="Arial"/>
                <a:cs typeface="Arial"/>
                <a:sym typeface="Arial"/>
              </a:rPr>
              <a:t>   </a:t>
            </a:r>
            <a:r>
              <a:rPr lang="nl-NL" sz="1800">
                <a:solidFill>
                  <a:srgbClr val="000000"/>
                </a:solidFill>
                <a:latin typeface="Arial"/>
                <a:ea typeface="Arial"/>
                <a:cs typeface="Arial"/>
                <a:sym typeface="Arial"/>
              </a:rPr>
              <a:t>Output </a:t>
            </a:r>
            <a:r>
              <a:rPr b="0" lang="nl-NL" sz="1800">
                <a:solidFill>
                  <a:srgbClr val="000000"/>
                </a:solidFill>
                <a:latin typeface="Arial"/>
                <a:ea typeface="Arial"/>
                <a:cs typeface="Arial"/>
                <a:sym typeface="Arial"/>
              </a:rPr>
              <a:t>documentary  </a:t>
            </a:r>
            <a:r>
              <a:rPr b="0" lang="nl-NL" sz="1800" u="sng">
                <a:solidFill>
                  <a:schemeClr val="hlink"/>
                </a:solidFill>
                <a:latin typeface="Arial"/>
                <a:ea typeface="Arial"/>
                <a:cs typeface="Arial"/>
                <a:sym typeface="Arial"/>
                <a:hlinkClick r:id="rId3"/>
              </a:rPr>
              <a:t>1+1=3 Overcoming barriers in interdisciplinary research</a:t>
            </a:r>
            <a:r>
              <a:rPr b="0" lang="nl-NL" sz="1800">
                <a:solidFill>
                  <a:srgbClr val="000000"/>
                </a:solidFill>
                <a:latin typeface="Arial"/>
                <a:ea typeface="Arial"/>
                <a:cs typeface="Arial"/>
                <a:sym typeface="Arial"/>
              </a:rPr>
              <a:t> / </a:t>
            </a:r>
            <a:r>
              <a:rPr b="0" lang="nl-NL" sz="1800">
                <a:solidFill>
                  <a:srgbClr val="000000"/>
                </a:solidFill>
                <a:latin typeface="Arial"/>
                <a:ea typeface="Arial"/>
                <a:cs typeface="Arial"/>
                <a:sym typeface="Arial"/>
              </a:rPr>
              <a:t> SoS platf</a:t>
            </a:r>
            <a:r>
              <a:rPr b="0" lang="nl-NL" sz="1800">
                <a:latin typeface="Arial"/>
                <a:ea typeface="Arial"/>
                <a:cs typeface="Arial"/>
                <a:sym typeface="Arial"/>
              </a:rPr>
              <a:t>orm</a:t>
            </a:r>
            <a:r>
              <a:rPr b="0" lang="nl-NL" sz="1800">
                <a:latin typeface="Arial"/>
                <a:ea typeface="Arial"/>
                <a:cs typeface="Arial"/>
                <a:sym typeface="Arial"/>
              </a:rPr>
              <a:t> </a:t>
            </a:r>
            <a:r>
              <a:rPr b="0" lang="nl-NL" sz="1800" u="sng">
                <a:latin typeface="Arial"/>
                <a:ea typeface="Arial"/>
                <a:cs typeface="Arial"/>
                <a:sym typeface="Arial"/>
                <a:hlinkClick r:id="rId4"/>
              </a:rPr>
              <a:t>Power of Porous Materials</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lang="nl-NL" sz="1800">
                <a:solidFill>
                  <a:srgbClr val="000000"/>
                </a:solidFill>
                <a:latin typeface="Arial"/>
                <a:ea typeface="Arial"/>
                <a:cs typeface="Arial"/>
                <a:sym typeface="Arial"/>
              </a:rPr>
              <a:t>   Contact </a:t>
            </a:r>
            <a:r>
              <a:rPr b="0" lang="nl-NL" sz="1800">
                <a:solidFill>
                  <a:srgbClr val="000000"/>
                </a:solidFill>
                <a:latin typeface="Arial"/>
                <a:ea typeface="Arial"/>
                <a:cs typeface="Arial"/>
                <a:sym typeface="Arial"/>
              </a:rPr>
              <a:t> a.raoof@uu.nl</a:t>
            </a:r>
            <a:endParaRPr sz="1800">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254" name="Google Shape;254;p36"/>
          <p:cNvPicPr preferRelativeResize="0"/>
          <p:nvPr/>
        </p:nvPicPr>
        <p:blipFill>
          <a:blip r:embed="rId5">
            <a:alphaModFix/>
          </a:blip>
          <a:stretch>
            <a:fillRect/>
          </a:stretch>
        </p:blipFill>
        <p:spPr>
          <a:xfrm>
            <a:off x="7330700" y="1847875"/>
            <a:ext cx="4302500" cy="2425572"/>
          </a:xfrm>
          <a:prstGeom prst="rect">
            <a:avLst/>
          </a:prstGeom>
          <a:noFill/>
          <a:ln>
            <a:noFill/>
          </a:ln>
        </p:spPr>
      </p:pic>
      <p:pic>
        <p:nvPicPr>
          <p:cNvPr id="255" name="Google Shape;255;p36"/>
          <p:cNvPicPr preferRelativeResize="0"/>
          <p:nvPr/>
        </p:nvPicPr>
        <p:blipFill>
          <a:blip r:embed="rId6">
            <a:alphaModFix/>
          </a:blip>
          <a:stretch>
            <a:fillRect/>
          </a:stretch>
        </p:blipFill>
        <p:spPr>
          <a:xfrm>
            <a:off x="279600" y="5062550"/>
            <a:ext cx="1589400" cy="1589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Clean Future: wellbeing in future work </a:t>
            </a:r>
            <a:endParaRPr b="1" sz="2400"/>
          </a:p>
        </p:txBody>
      </p:sp>
      <p:sp>
        <p:nvSpPr>
          <p:cNvPr id="261" name="Google Shape;261;p37"/>
          <p:cNvSpPr txBox="1"/>
          <p:nvPr>
            <p:ph idx="1" type="body"/>
          </p:nvPr>
        </p:nvSpPr>
        <p:spPr>
          <a:xfrm>
            <a:off x="158654" y="1421400"/>
            <a:ext cx="6581700" cy="54366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SzPts val="1800"/>
              <a:buNone/>
            </a:pPr>
            <a:r>
              <a:rPr lang="nl-NL" sz="2000">
                <a:latin typeface="Karla"/>
                <a:ea typeface="Karla"/>
                <a:cs typeface="Karla"/>
                <a:sym typeface="Karla"/>
              </a:rPr>
              <a:t>   A</a:t>
            </a:r>
            <a:r>
              <a:rPr lang="nl-NL" sz="1800">
                <a:latin typeface="Arial"/>
                <a:ea typeface="Arial"/>
                <a:cs typeface="Arial"/>
                <a:sym typeface="Arial"/>
              </a:rPr>
              <a:t>im</a:t>
            </a:r>
            <a:r>
              <a:rPr lang="nl-NL" sz="1800">
                <a:latin typeface="Arial"/>
                <a:ea typeface="Arial"/>
                <a:cs typeface="Arial"/>
                <a:sym typeface="Arial"/>
              </a:rPr>
              <a:t> </a:t>
            </a:r>
            <a:r>
              <a:rPr b="0" lang="nl-NL" sz="1800">
                <a:latin typeface="Arial"/>
                <a:ea typeface="Arial"/>
                <a:cs typeface="Arial"/>
                <a:sym typeface="Arial"/>
              </a:rPr>
              <a:t>To study stigmatized jobs like sanitation, aiming to a</a:t>
            </a:r>
            <a:r>
              <a:rPr b="0" lang="nl-NL" sz="1800">
                <a:latin typeface="Arial"/>
                <a:ea typeface="Arial"/>
                <a:cs typeface="Arial"/>
                <a:sym typeface="Arial"/>
              </a:rPr>
              <a:t>ddress </a:t>
            </a:r>
            <a:r>
              <a:rPr b="0" lang="nl-NL" sz="1800">
                <a:latin typeface="Arial"/>
                <a:ea typeface="Arial"/>
                <a:cs typeface="Arial"/>
                <a:sym typeface="Arial"/>
              </a:rPr>
              <a:t>stress, burnout, and health inequalities by improving workplace and social conditions.</a:t>
            </a:r>
            <a:endParaRPr b="0" sz="1800">
              <a:latin typeface="Arial"/>
              <a:ea typeface="Arial"/>
              <a:cs typeface="Arial"/>
              <a:sym typeface="Arial"/>
            </a:endParaRPr>
          </a:p>
          <a:p>
            <a:pPr indent="-228600" lvl="0" marL="457200" rtl="0" algn="l">
              <a:lnSpc>
                <a:spcPct val="107000"/>
              </a:lnSpc>
              <a:spcBef>
                <a:spcPts val="800"/>
              </a:spcBef>
              <a:spcAft>
                <a:spcPts val="0"/>
              </a:spcAft>
              <a:buSzPts val="1800"/>
              <a:buNone/>
            </a:pPr>
            <a:r>
              <a:rPr b="0" lang="nl-NL" sz="1800">
                <a:latin typeface="Arial"/>
                <a:ea typeface="Arial"/>
                <a:cs typeface="Arial"/>
                <a:sym typeface="Arial"/>
              </a:rPr>
              <a:t>   </a:t>
            </a:r>
            <a:endParaRPr b="0" sz="1800">
              <a:latin typeface="Arial"/>
              <a:ea typeface="Arial"/>
              <a:cs typeface="Arial"/>
              <a:sym typeface="Arial"/>
            </a:endParaRPr>
          </a:p>
          <a:p>
            <a:pPr indent="-228600" lvl="0" marL="457200" rtl="0" algn="l">
              <a:lnSpc>
                <a:spcPct val="107000"/>
              </a:lnSpc>
              <a:spcBef>
                <a:spcPts val="800"/>
              </a:spcBef>
              <a:spcAft>
                <a:spcPts val="0"/>
              </a:spcAft>
              <a:buSzPts val="1800"/>
              <a:buNone/>
            </a:pPr>
            <a:r>
              <a:rPr b="0" lang="nl-NL" sz="1800">
                <a:latin typeface="Arial"/>
                <a:ea typeface="Arial"/>
                <a:cs typeface="Arial"/>
                <a:sym typeface="Arial"/>
              </a:rPr>
              <a:t>    </a:t>
            </a:r>
            <a:r>
              <a:rPr lang="nl-NL" sz="1800">
                <a:latin typeface="Arial"/>
                <a:ea typeface="Arial"/>
                <a:cs typeface="Arial"/>
                <a:sym typeface="Arial"/>
              </a:rPr>
              <a:t>Team </a:t>
            </a:r>
            <a:r>
              <a:rPr b="0" lang="nl-NL" sz="1800">
                <a:latin typeface="Arial"/>
                <a:ea typeface="Arial"/>
                <a:cs typeface="Arial"/>
                <a:sym typeface="Arial"/>
              </a:rPr>
              <a:t>psychology, sociology, religious studies, cultural geography, educational sciences</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lang="nl-NL" sz="1800">
                <a:latin typeface="Arial"/>
                <a:ea typeface="Arial"/>
                <a:cs typeface="Arial"/>
                <a:sym typeface="Arial"/>
              </a:rPr>
              <a:t>   </a:t>
            </a:r>
            <a:r>
              <a:rPr lang="nl-NL" sz="1800">
                <a:latin typeface="Arial"/>
                <a:ea typeface="Arial"/>
                <a:cs typeface="Arial"/>
                <a:sym typeface="Arial"/>
              </a:rPr>
              <a:t>Output</a:t>
            </a:r>
            <a:r>
              <a:rPr b="0" lang="nl-NL" sz="1800">
                <a:latin typeface="Arial"/>
                <a:ea typeface="Arial"/>
                <a:cs typeface="Arial"/>
                <a:sym typeface="Arial"/>
              </a:rPr>
              <a:t> case studies </a:t>
            </a:r>
            <a:r>
              <a:rPr b="0" lang="nl-NL" sz="1800">
                <a:latin typeface="Arial"/>
                <a:ea typeface="Arial"/>
                <a:cs typeface="Arial"/>
                <a:sym typeface="Arial"/>
              </a:rPr>
              <a:t> </a:t>
            </a:r>
            <a:r>
              <a:rPr b="0" lang="nl-NL" sz="1800" u="sng">
                <a:latin typeface="Arial"/>
                <a:ea typeface="Arial"/>
                <a:cs typeface="Arial"/>
                <a:sym typeface="Arial"/>
                <a:hlinkClick r:id="rId3"/>
              </a:rPr>
              <a:t>donkey shelter, hotel housekeeping, and slaughtherhouse </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lang="nl-NL" sz="1800">
                <a:solidFill>
                  <a:schemeClr val="dk1"/>
                </a:solidFill>
                <a:latin typeface="Arial"/>
                <a:ea typeface="Arial"/>
                <a:cs typeface="Arial"/>
                <a:sym typeface="Arial"/>
              </a:rPr>
              <a:t>  Contact </a:t>
            </a:r>
            <a:r>
              <a:rPr b="0" i="0" lang="nl-NL" sz="1800">
                <a:solidFill>
                  <a:srgbClr val="000000"/>
                </a:solidFill>
                <a:latin typeface="Arial"/>
                <a:ea typeface="Arial"/>
                <a:cs typeface="Arial"/>
                <a:sym typeface="Arial"/>
              </a:rPr>
              <a:t>k.c.h.j.smolders</a:t>
            </a:r>
            <a:r>
              <a:rPr b="0" lang="nl-NL" sz="1800">
                <a:solidFill>
                  <a:srgbClr val="000000"/>
                </a:solidFill>
                <a:latin typeface="Arial"/>
                <a:ea typeface="Arial"/>
                <a:cs typeface="Arial"/>
                <a:sym typeface="Arial"/>
              </a:rPr>
              <a:t>@</a:t>
            </a:r>
            <a:r>
              <a:rPr b="0" i="0" lang="nl-NL" sz="1800">
                <a:solidFill>
                  <a:srgbClr val="000000"/>
                </a:solidFill>
                <a:latin typeface="Arial"/>
                <a:ea typeface="Arial"/>
                <a:cs typeface="Arial"/>
                <a:sym typeface="Arial"/>
              </a:rPr>
              <a:t>tue.nl</a:t>
            </a:r>
            <a:endParaRPr sz="1800">
              <a:solidFill>
                <a:schemeClr val="dk1"/>
              </a:solidFill>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b="0" sz="2000">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b="0"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262" name="Google Shape;262;p37"/>
          <p:cNvPicPr preferRelativeResize="0"/>
          <p:nvPr/>
        </p:nvPicPr>
        <p:blipFill>
          <a:blip r:embed="rId4">
            <a:alphaModFix/>
          </a:blip>
          <a:stretch>
            <a:fillRect/>
          </a:stretch>
        </p:blipFill>
        <p:spPr>
          <a:xfrm>
            <a:off x="6976101" y="1540350"/>
            <a:ext cx="4914325" cy="2686300"/>
          </a:xfrm>
          <a:prstGeom prst="rect">
            <a:avLst/>
          </a:prstGeom>
          <a:noFill/>
          <a:ln>
            <a:noFill/>
          </a:ln>
        </p:spPr>
      </p:pic>
      <p:pic>
        <p:nvPicPr>
          <p:cNvPr id="263" name="Google Shape;263;p37"/>
          <p:cNvPicPr preferRelativeResize="0"/>
          <p:nvPr/>
        </p:nvPicPr>
        <p:blipFill>
          <a:blip r:embed="rId5">
            <a:alphaModFix/>
          </a:blip>
          <a:stretch>
            <a:fillRect/>
          </a:stretch>
        </p:blipFill>
        <p:spPr>
          <a:xfrm>
            <a:off x="88275" y="5091975"/>
            <a:ext cx="1589400" cy="1589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type="title"/>
          </p:nvPr>
        </p:nvSpPr>
        <p:spPr>
          <a:xfrm>
            <a:off x="444250" y="81650"/>
            <a:ext cx="6428400" cy="1222500"/>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Imagining More-than-Human Communities </a:t>
            </a:r>
            <a:endParaRPr b="1" sz="2400"/>
          </a:p>
        </p:txBody>
      </p:sp>
      <p:sp>
        <p:nvSpPr>
          <p:cNvPr id="269" name="Google Shape;269;p38"/>
          <p:cNvSpPr txBox="1"/>
          <p:nvPr>
            <p:ph idx="1" type="body"/>
          </p:nvPr>
        </p:nvSpPr>
        <p:spPr>
          <a:xfrm>
            <a:off x="222125" y="1739525"/>
            <a:ext cx="6532800" cy="55023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SzPts val="1800"/>
              <a:buNone/>
            </a:pPr>
            <a:r>
              <a:rPr lang="nl-NL" sz="2000">
                <a:latin typeface="Karla"/>
                <a:ea typeface="Karla"/>
                <a:cs typeface="Karla"/>
                <a:sym typeface="Karla"/>
              </a:rPr>
              <a:t> </a:t>
            </a:r>
            <a:r>
              <a:rPr lang="nl-NL" sz="1800">
                <a:latin typeface="Arial"/>
                <a:ea typeface="Arial"/>
                <a:cs typeface="Arial"/>
                <a:sym typeface="Arial"/>
              </a:rPr>
              <a:t>  Aim</a:t>
            </a:r>
            <a:r>
              <a:rPr lang="nl-NL" sz="1800">
                <a:latin typeface="Arial"/>
                <a:ea typeface="Arial"/>
                <a:cs typeface="Arial"/>
                <a:sym typeface="Arial"/>
              </a:rPr>
              <a:t> </a:t>
            </a:r>
            <a:r>
              <a:rPr b="0" lang="nl-NL" sz="1800">
                <a:latin typeface="Arial"/>
                <a:ea typeface="Arial"/>
                <a:cs typeface="Arial"/>
                <a:sym typeface="Arial"/>
              </a:rPr>
              <a:t>To explore equitable relationships between humans and nonhumans. This is done by creating interactive playful formats to inspire ideas for how to imagine and experience more-than-human communities.</a:t>
            </a:r>
            <a:endParaRPr b="0" sz="1800">
              <a:latin typeface="Arial"/>
              <a:ea typeface="Arial"/>
              <a:cs typeface="Arial"/>
              <a:sym typeface="Arial"/>
            </a:endParaRPr>
          </a:p>
          <a:p>
            <a:pPr indent="0" lvl="0" marL="0" rtl="0" algn="l">
              <a:lnSpc>
                <a:spcPct val="107000"/>
              </a:lnSpc>
              <a:spcBef>
                <a:spcPts val="800"/>
              </a:spcBef>
              <a:spcAft>
                <a:spcPts val="0"/>
              </a:spcAft>
              <a:buSzPts val="1800"/>
              <a:buNone/>
            </a:pPr>
            <a:r>
              <a:rPr b="0" lang="nl-NL" sz="1800">
                <a:latin typeface="Arial"/>
                <a:ea typeface="Arial"/>
                <a:cs typeface="Arial"/>
                <a:sym typeface="Arial"/>
              </a:rPr>
              <a:t>       </a:t>
            </a:r>
            <a:endParaRPr b="0" sz="1800">
              <a:latin typeface="Arial"/>
              <a:ea typeface="Arial"/>
              <a:cs typeface="Arial"/>
              <a:sym typeface="Arial"/>
            </a:endParaRPr>
          </a:p>
          <a:p>
            <a:pPr indent="0" lvl="0" marL="457200" rtl="0" algn="l">
              <a:lnSpc>
                <a:spcPct val="107000"/>
              </a:lnSpc>
              <a:spcBef>
                <a:spcPts val="800"/>
              </a:spcBef>
              <a:spcAft>
                <a:spcPts val="0"/>
              </a:spcAft>
              <a:buSzPts val="1800"/>
              <a:buNone/>
            </a:pPr>
            <a:r>
              <a:rPr lang="nl-NL" sz="1800">
                <a:latin typeface="Arial"/>
                <a:ea typeface="Arial"/>
                <a:cs typeface="Arial"/>
                <a:sym typeface="Arial"/>
              </a:rPr>
              <a:t>Team</a:t>
            </a:r>
            <a:r>
              <a:rPr b="0" lang="nl-NL" sz="1800">
                <a:latin typeface="Arial"/>
                <a:ea typeface="Arial"/>
                <a:cs typeface="Arial"/>
                <a:sym typeface="Arial"/>
              </a:rPr>
              <a:t> cultural geography, comparative literature, medical    sciences, engineering, media and culture studies, philosophy</a:t>
            </a:r>
            <a:endParaRPr b="0" sz="1800">
              <a:latin typeface="Arial"/>
              <a:ea typeface="Arial"/>
              <a:cs typeface="Arial"/>
              <a:sym typeface="Arial"/>
            </a:endParaRPr>
          </a:p>
          <a:p>
            <a:pPr indent="0" lvl="0" marL="0" rtl="0" algn="l">
              <a:lnSpc>
                <a:spcPct val="107000"/>
              </a:lnSpc>
              <a:spcBef>
                <a:spcPts val="800"/>
              </a:spcBef>
              <a:spcAft>
                <a:spcPts val="0"/>
              </a:spcAft>
              <a:buSzPts val="1800"/>
              <a:buNone/>
            </a:pPr>
            <a:r>
              <a:rPr lang="nl-NL" sz="1800">
                <a:latin typeface="Arial"/>
                <a:ea typeface="Arial"/>
                <a:cs typeface="Arial"/>
                <a:sym typeface="Arial"/>
              </a:rPr>
              <a:t>       </a:t>
            </a:r>
            <a:endParaRPr sz="1800">
              <a:latin typeface="Arial"/>
              <a:ea typeface="Arial"/>
              <a:cs typeface="Arial"/>
              <a:sym typeface="Arial"/>
            </a:endParaRPr>
          </a:p>
          <a:p>
            <a:pPr indent="0" lvl="0" marL="0" rtl="0" algn="l">
              <a:lnSpc>
                <a:spcPct val="107000"/>
              </a:lnSpc>
              <a:spcBef>
                <a:spcPts val="800"/>
              </a:spcBef>
              <a:spcAft>
                <a:spcPts val="0"/>
              </a:spcAft>
              <a:buSzPts val="1800"/>
              <a:buNone/>
            </a:pPr>
            <a:r>
              <a:rPr lang="nl-NL" sz="1800">
                <a:latin typeface="Arial"/>
                <a:ea typeface="Arial"/>
                <a:cs typeface="Arial"/>
                <a:sym typeface="Arial"/>
              </a:rPr>
              <a:t>       </a:t>
            </a:r>
            <a:r>
              <a:rPr lang="nl-NL" sz="1800">
                <a:solidFill>
                  <a:schemeClr val="dk1"/>
                </a:solidFill>
                <a:latin typeface="Arial"/>
                <a:ea typeface="Arial"/>
                <a:cs typeface="Arial"/>
                <a:sym typeface="Arial"/>
              </a:rPr>
              <a:t>Contact  </a:t>
            </a:r>
            <a:r>
              <a:rPr b="0" lang="nl-NL" sz="1800">
                <a:solidFill>
                  <a:srgbClr val="000000"/>
                </a:solidFill>
                <a:latin typeface="Arial"/>
                <a:ea typeface="Arial"/>
                <a:cs typeface="Arial"/>
                <a:sym typeface="Arial"/>
              </a:rPr>
              <a:t>k</a:t>
            </a:r>
            <a:r>
              <a:rPr b="0" i="0" lang="nl-NL" sz="1800">
                <a:solidFill>
                  <a:srgbClr val="000000"/>
                </a:solidFill>
                <a:latin typeface="Arial"/>
                <a:ea typeface="Arial"/>
                <a:cs typeface="Arial"/>
                <a:sym typeface="Arial"/>
              </a:rPr>
              <a:t>.</a:t>
            </a:r>
            <a:r>
              <a:rPr b="0" lang="nl-NL" sz="1800">
                <a:solidFill>
                  <a:srgbClr val="000000"/>
                </a:solidFill>
                <a:latin typeface="Arial"/>
                <a:ea typeface="Arial"/>
                <a:cs typeface="Arial"/>
                <a:sym typeface="Arial"/>
              </a:rPr>
              <a:t>d</a:t>
            </a:r>
            <a:r>
              <a:rPr b="0" i="0" lang="nl-NL" sz="1800">
                <a:solidFill>
                  <a:srgbClr val="000000"/>
                </a:solidFill>
                <a:latin typeface="Arial"/>
                <a:ea typeface="Arial"/>
                <a:cs typeface="Arial"/>
                <a:sym typeface="Arial"/>
              </a:rPr>
              <a:t>riscoll</a:t>
            </a:r>
            <a:r>
              <a:rPr b="0" lang="nl-NL" sz="1800">
                <a:solidFill>
                  <a:srgbClr val="000000"/>
                </a:solidFill>
                <a:latin typeface="Arial"/>
                <a:ea typeface="Arial"/>
                <a:cs typeface="Arial"/>
                <a:sym typeface="Arial"/>
              </a:rPr>
              <a:t>@</a:t>
            </a:r>
            <a:r>
              <a:rPr b="0" i="0" lang="nl-NL" sz="1800">
                <a:solidFill>
                  <a:srgbClr val="000000"/>
                </a:solidFill>
                <a:latin typeface="Arial"/>
                <a:ea typeface="Arial"/>
                <a:cs typeface="Arial"/>
                <a:sym typeface="Arial"/>
              </a:rPr>
              <a:t>uu.nl</a:t>
            </a:r>
            <a:endParaRPr sz="1800">
              <a:solidFill>
                <a:schemeClr val="dk1"/>
              </a:solidFill>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b="0"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270" name="Google Shape;270;p38"/>
          <p:cNvPicPr preferRelativeResize="0"/>
          <p:nvPr/>
        </p:nvPicPr>
        <p:blipFill rotWithShape="1">
          <a:blip r:embed="rId3">
            <a:alphaModFix/>
          </a:blip>
          <a:srcRect b="2190" l="2190" r="0" t="0"/>
          <a:stretch/>
        </p:blipFill>
        <p:spPr>
          <a:xfrm>
            <a:off x="6983600" y="1739525"/>
            <a:ext cx="4943900" cy="2693150"/>
          </a:xfrm>
          <a:prstGeom prst="rect">
            <a:avLst/>
          </a:prstGeom>
          <a:noFill/>
          <a:ln>
            <a:noFill/>
          </a:ln>
        </p:spPr>
      </p:pic>
      <p:pic>
        <p:nvPicPr>
          <p:cNvPr id="271" name="Google Shape;271;p38"/>
          <p:cNvPicPr preferRelativeResize="0"/>
          <p:nvPr/>
        </p:nvPicPr>
        <p:blipFill>
          <a:blip r:embed="rId4">
            <a:alphaModFix/>
          </a:blip>
          <a:stretch>
            <a:fillRect/>
          </a:stretch>
        </p:blipFill>
        <p:spPr>
          <a:xfrm>
            <a:off x="222125" y="5209700"/>
            <a:ext cx="1589400" cy="1589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444256" y="81658"/>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Fair Battery challenge </a:t>
            </a:r>
            <a:endParaRPr b="1" sz="2400"/>
          </a:p>
        </p:txBody>
      </p:sp>
      <p:sp>
        <p:nvSpPr>
          <p:cNvPr id="277" name="Google Shape;277;p39"/>
          <p:cNvSpPr txBox="1"/>
          <p:nvPr>
            <p:ph idx="1" type="body"/>
          </p:nvPr>
        </p:nvSpPr>
        <p:spPr>
          <a:xfrm>
            <a:off x="129204" y="1136125"/>
            <a:ext cx="6478500" cy="54435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SzPts val="1800"/>
              <a:buNone/>
            </a:pPr>
            <a:r>
              <a:rPr lang="nl-NL" sz="2000">
                <a:latin typeface="Karla"/>
                <a:ea typeface="Karla"/>
                <a:cs typeface="Karla"/>
                <a:sym typeface="Karla"/>
              </a:rPr>
              <a:t>  </a:t>
            </a:r>
            <a:endParaRPr/>
          </a:p>
          <a:p>
            <a:pPr indent="-228600" lvl="0" marL="457200" rtl="0" algn="l">
              <a:lnSpc>
                <a:spcPct val="107000"/>
              </a:lnSpc>
              <a:spcBef>
                <a:spcPts val="1600"/>
              </a:spcBef>
              <a:spcAft>
                <a:spcPts val="0"/>
              </a:spcAft>
              <a:buSzPts val="1800"/>
              <a:buNone/>
            </a:pPr>
            <a:r>
              <a:rPr lang="nl-NL" sz="1800">
                <a:latin typeface="Arial"/>
                <a:ea typeface="Arial"/>
                <a:cs typeface="Arial"/>
                <a:sym typeface="Arial"/>
              </a:rPr>
              <a:t>    </a:t>
            </a:r>
            <a:r>
              <a:rPr lang="nl-NL" sz="1800">
                <a:solidFill>
                  <a:schemeClr val="dk1"/>
                </a:solidFill>
                <a:latin typeface="Arial"/>
                <a:ea typeface="Arial"/>
                <a:cs typeface="Arial"/>
                <a:sym typeface="Arial"/>
              </a:rPr>
              <a:t>Aim</a:t>
            </a:r>
            <a:r>
              <a:rPr lang="nl-NL" sz="1800">
                <a:latin typeface="Arial"/>
                <a:ea typeface="Arial"/>
                <a:cs typeface="Arial"/>
                <a:sym typeface="Arial"/>
              </a:rPr>
              <a:t> </a:t>
            </a:r>
            <a:r>
              <a:rPr b="0" lang="nl-NL" sz="1800">
                <a:latin typeface="Arial"/>
                <a:ea typeface="Arial"/>
                <a:cs typeface="Arial"/>
                <a:sym typeface="Arial"/>
              </a:rPr>
              <a:t>T</a:t>
            </a:r>
            <a:r>
              <a:rPr b="0" lang="nl-NL" sz="1800">
                <a:solidFill>
                  <a:schemeClr val="dk1"/>
                </a:solidFill>
                <a:latin typeface="Arial"/>
                <a:ea typeface="Arial"/>
                <a:cs typeface="Arial"/>
                <a:sym typeface="Arial"/>
              </a:rPr>
              <a:t>o develop affordable, reliable, and open-source electrochemical batteries for renewable energy storage, tailored for residential, commercial, and rural health applications. </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b="0" lang="nl-NL" sz="1800">
                <a:latin typeface="Arial"/>
                <a:ea typeface="Arial"/>
                <a:cs typeface="Arial"/>
                <a:sym typeface="Arial"/>
              </a:rPr>
              <a:t>    </a:t>
            </a:r>
            <a:r>
              <a:rPr lang="nl-NL" sz="1800">
                <a:latin typeface="Arial"/>
                <a:ea typeface="Arial"/>
                <a:cs typeface="Arial"/>
                <a:sym typeface="Arial"/>
              </a:rPr>
              <a:t>Team </a:t>
            </a:r>
            <a:r>
              <a:rPr b="0" lang="nl-NL" sz="1800">
                <a:latin typeface="Arial"/>
                <a:ea typeface="Arial"/>
                <a:cs typeface="Arial"/>
                <a:sym typeface="Arial"/>
              </a:rPr>
              <a:t>economics, chemical engineering, anthropologist, mechanical engineering,`physics</a:t>
            </a:r>
            <a:endParaRPr b="0" sz="1800">
              <a:latin typeface="Arial"/>
              <a:ea typeface="Arial"/>
              <a:cs typeface="Arial"/>
              <a:sym typeface="Arial"/>
            </a:endParaRPr>
          </a:p>
          <a:p>
            <a:pPr indent="-228600" lvl="0" marL="457200" rtl="0" algn="l">
              <a:lnSpc>
                <a:spcPct val="107000"/>
              </a:lnSpc>
              <a:spcBef>
                <a:spcPts val="1600"/>
              </a:spcBef>
              <a:spcAft>
                <a:spcPts val="0"/>
              </a:spcAft>
              <a:buSzPts val="1800"/>
              <a:buNone/>
            </a:pPr>
            <a:r>
              <a:rPr b="0" lang="nl-NL" sz="1800">
                <a:latin typeface="Arial"/>
                <a:ea typeface="Arial"/>
                <a:cs typeface="Arial"/>
                <a:sym typeface="Arial"/>
              </a:rPr>
              <a:t>    </a:t>
            </a:r>
            <a:r>
              <a:rPr lang="nl-NL" sz="1800">
                <a:latin typeface="Arial"/>
                <a:ea typeface="Arial"/>
                <a:cs typeface="Arial"/>
                <a:sym typeface="Arial"/>
              </a:rPr>
              <a:t>Output </a:t>
            </a:r>
            <a:r>
              <a:rPr b="0" lang="nl-NL" sz="1800">
                <a:latin typeface="Arial"/>
                <a:ea typeface="Arial"/>
                <a:cs typeface="Arial"/>
                <a:sym typeface="Arial"/>
              </a:rPr>
              <a:t>watch </a:t>
            </a:r>
            <a:r>
              <a:rPr b="0" lang="nl-NL" sz="1800" u="sng">
                <a:solidFill>
                  <a:schemeClr val="hlink"/>
                </a:solidFill>
                <a:latin typeface="Arial"/>
                <a:ea typeface="Arial"/>
                <a:cs typeface="Arial"/>
                <a:sym typeface="Arial"/>
                <a:hlinkClick r:id="rId3"/>
              </a:rPr>
              <a:t>the Fair Battery Project</a:t>
            </a:r>
            <a:endParaRPr b="0" sz="1800">
              <a:latin typeface="Arial"/>
              <a:ea typeface="Arial"/>
              <a:cs typeface="Arial"/>
              <a:sym typeface="Arial"/>
            </a:endParaRPr>
          </a:p>
          <a:p>
            <a:pPr indent="0" lvl="0" marL="0" rtl="0" algn="l">
              <a:lnSpc>
                <a:spcPct val="107000"/>
              </a:lnSpc>
              <a:spcBef>
                <a:spcPts val="1600"/>
              </a:spcBef>
              <a:spcAft>
                <a:spcPts val="0"/>
              </a:spcAft>
              <a:buSzPts val="1800"/>
              <a:buNone/>
            </a:pPr>
            <a:r>
              <a:rPr b="0" lang="nl-NL" sz="1800">
                <a:latin typeface="Arial"/>
                <a:ea typeface="Arial"/>
                <a:cs typeface="Arial"/>
                <a:sym typeface="Arial"/>
              </a:rPr>
              <a:t>       </a:t>
            </a:r>
            <a:r>
              <a:rPr lang="nl-NL" sz="1800">
                <a:solidFill>
                  <a:schemeClr val="dk1"/>
                </a:solidFill>
                <a:latin typeface="Arial"/>
                <a:ea typeface="Arial"/>
                <a:cs typeface="Arial"/>
                <a:sym typeface="Arial"/>
              </a:rPr>
              <a:t>Contact </a:t>
            </a:r>
            <a:r>
              <a:rPr b="0" lang="nl-NL" sz="1800">
                <a:latin typeface="Arial"/>
                <a:ea typeface="Arial"/>
                <a:cs typeface="Arial"/>
                <a:sym typeface="Arial"/>
              </a:rPr>
              <a:t>s.faez@uu.nl</a:t>
            </a:r>
            <a:endParaRPr b="0" sz="1800">
              <a:solidFill>
                <a:schemeClr val="dk1"/>
              </a:solidFill>
              <a:latin typeface="Arial"/>
              <a:ea typeface="Arial"/>
              <a:cs typeface="Arial"/>
              <a:sym typeface="Arial"/>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278" name="Google Shape;278;p39"/>
          <p:cNvPicPr preferRelativeResize="0"/>
          <p:nvPr/>
        </p:nvPicPr>
        <p:blipFill>
          <a:blip r:embed="rId4">
            <a:alphaModFix/>
          </a:blip>
          <a:stretch>
            <a:fillRect/>
          </a:stretch>
        </p:blipFill>
        <p:spPr>
          <a:xfrm>
            <a:off x="191300" y="5106700"/>
            <a:ext cx="1589400" cy="1589400"/>
          </a:xfrm>
          <a:prstGeom prst="rect">
            <a:avLst/>
          </a:prstGeom>
          <a:noFill/>
          <a:ln>
            <a:noFill/>
          </a:ln>
        </p:spPr>
      </p:pic>
      <p:pic>
        <p:nvPicPr>
          <p:cNvPr id="279" name="Google Shape;279;p39"/>
          <p:cNvPicPr preferRelativeResize="0"/>
          <p:nvPr/>
        </p:nvPicPr>
        <p:blipFill>
          <a:blip r:embed="rId5">
            <a:alphaModFix/>
          </a:blip>
          <a:stretch>
            <a:fillRect/>
          </a:stretch>
        </p:blipFill>
        <p:spPr>
          <a:xfrm>
            <a:off x="9341675" y="1595000"/>
            <a:ext cx="2305475" cy="2383625"/>
          </a:xfrm>
          <a:prstGeom prst="rect">
            <a:avLst/>
          </a:prstGeom>
          <a:noFill/>
          <a:ln>
            <a:noFill/>
          </a:ln>
        </p:spPr>
      </p:pic>
      <p:pic>
        <p:nvPicPr>
          <p:cNvPr id="280" name="Google Shape;280;p39"/>
          <p:cNvPicPr preferRelativeResize="0"/>
          <p:nvPr/>
        </p:nvPicPr>
        <p:blipFill>
          <a:blip r:embed="rId6">
            <a:alphaModFix/>
          </a:blip>
          <a:stretch>
            <a:fillRect/>
          </a:stretch>
        </p:blipFill>
        <p:spPr>
          <a:xfrm>
            <a:off x="6767850" y="1595000"/>
            <a:ext cx="2672227" cy="2383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idx="1" type="subTitle"/>
          </p:nvPr>
        </p:nvSpPr>
        <p:spPr>
          <a:xfrm>
            <a:off x="1148219" y="4476954"/>
            <a:ext cx="10768798" cy="1140643"/>
          </a:xfrm>
          <a:prstGeom prst="rect">
            <a:avLst/>
          </a:prstGeom>
          <a:noFill/>
          <a:ln>
            <a:noFill/>
          </a:ln>
        </p:spPr>
        <p:txBody>
          <a:bodyPr anchorCtr="0" anchor="t" bIns="45700" lIns="91425" spcFirstLastPara="1" rIns="91425" wrap="square" tIns="0">
            <a:noAutofit/>
          </a:bodyPr>
          <a:lstStyle/>
          <a:p>
            <a:pPr indent="-228600" lvl="0" marL="457200" rtl="0" algn="l">
              <a:lnSpc>
                <a:spcPct val="112500"/>
              </a:lnSpc>
              <a:spcBef>
                <a:spcPts val="0"/>
              </a:spcBef>
              <a:spcAft>
                <a:spcPts val="0"/>
              </a:spcAft>
              <a:buSzPts val="1600"/>
              <a:buNone/>
            </a:pPr>
            <a:r>
              <a:rPr lang="nl-NL" sz="2000">
                <a:solidFill>
                  <a:schemeClr val="dk1"/>
                </a:solidFill>
                <a:latin typeface="Arial"/>
                <a:ea typeface="Arial"/>
                <a:cs typeface="Arial"/>
                <a:sym typeface="Arial"/>
              </a:rPr>
              <a:t>Projects that have been fun</a:t>
            </a:r>
            <a:r>
              <a:rPr lang="nl-NL" sz="2000">
                <a:latin typeface="Arial"/>
                <a:ea typeface="Arial"/>
                <a:cs typeface="Arial"/>
                <a:sym typeface="Arial"/>
              </a:rPr>
              <a:t>ded till the maximum of 4 years</a:t>
            </a:r>
            <a:r>
              <a:rPr lang="nl-NL" sz="2000">
                <a:solidFill>
                  <a:schemeClr val="dk1"/>
                </a:solidFill>
                <a:latin typeface="Arial"/>
                <a:ea typeface="Arial"/>
                <a:cs typeface="Arial"/>
                <a:sym typeface="Arial"/>
              </a:rPr>
              <a:t> </a:t>
            </a:r>
            <a:endParaRPr sz="2000">
              <a:latin typeface="Arial"/>
              <a:ea typeface="Arial"/>
              <a:cs typeface="Arial"/>
              <a:sym typeface="Arial"/>
            </a:endParaRPr>
          </a:p>
        </p:txBody>
      </p:sp>
      <p:sp>
        <p:nvSpPr>
          <p:cNvPr id="286" name="Google Shape;286;p40"/>
          <p:cNvSpPr txBox="1"/>
          <p:nvPr>
            <p:ph type="ctrTitle"/>
          </p:nvPr>
        </p:nvSpPr>
        <p:spPr>
          <a:xfrm>
            <a:off x="1148219" y="992487"/>
            <a:ext cx="9158659" cy="3148239"/>
          </a:xfrm>
          <a:prstGeom prst="rect">
            <a:avLst/>
          </a:prstGeom>
          <a:noFill/>
          <a:ln>
            <a:noFill/>
          </a:ln>
        </p:spPr>
        <p:txBody>
          <a:bodyPr anchorCtr="0" anchor="b" bIns="0" lIns="72000" spcFirstLastPara="1" rIns="72000" wrap="square" tIns="72000">
            <a:noAutofit/>
          </a:bodyPr>
          <a:lstStyle/>
          <a:p>
            <a:pPr indent="0" lvl="0" marL="0" rtl="0" algn="l">
              <a:lnSpc>
                <a:spcPct val="92592"/>
              </a:lnSpc>
              <a:spcBef>
                <a:spcPts val="0"/>
              </a:spcBef>
              <a:spcAft>
                <a:spcPts val="0"/>
              </a:spcAft>
              <a:buClr>
                <a:schemeClr val="dk1"/>
              </a:buClr>
              <a:buSzPts val="5400"/>
              <a:buFont typeface="Arial"/>
              <a:buNone/>
            </a:pPr>
            <a:r>
              <a:rPr lang="nl-NL" sz="6300"/>
              <a:t>Examples of previous Unusual Collaborations Teams</a:t>
            </a:r>
            <a:r>
              <a:rPr lang="nl-NL" sz="6000"/>
              <a:t> </a:t>
            </a:r>
            <a:r>
              <a:rPr lang="nl-NL">
                <a:latin typeface="Karla"/>
                <a:ea typeface="Karla"/>
                <a:cs typeface="Karla"/>
                <a:sym typeface="Karla"/>
              </a:rPr>
              <a:t> </a:t>
            </a:r>
            <a:endParaRPr>
              <a:latin typeface="Karla"/>
              <a:ea typeface="Karla"/>
              <a:cs typeface="Karla"/>
              <a:sym typeface="Karl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501528" y="-87307"/>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Defeating Chronic Pain -  IPOP-NL: </a:t>
            </a:r>
            <a:endParaRPr b="1" sz="2400"/>
          </a:p>
          <a:p>
            <a:pPr indent="0" lvl="0" marL="0" rtl="0" algn="l">
              <a:lnSpc>
                <a:spcPct val="133333"/>
              </a:lnSpc>
              <a:spcBef>
                <a:spcPts val="0"/>
              </a:spcBef>
              <a:spcAft>
                <a:spcPts val="0"/>
              </a:spcAft>
              <a:buClr>
                <a:schemeClr val="dk1"/>
              </a:buClr>
              <a:buSzPts val="1800"/>
              <a:buNone/>
            </a:pPr>
            <a:r>
              <a:rPr b="1" lang="nl-NL" sz="2400"/>
              <a:t>Interdisciplinary Pain Research Platform</a:t>
            </a:r>
            <a:endParaRPr b="1" sz="2400"/>
          </a:p>
        </p:txBody>
      </p:sp>
      <p:sp>
        <p:nvSpPr>
          <p:cNvPr id="292" name="Google Shape;292;p41"/>
          <p:cNvSpPr txBox="1"/>
          <p:nvPr>
            <p:ph idx="1" type="body"/>
          </p:nvPr>
        </p:nvSpPr>
        <p:spPr>
          <a:xfrm>
            <a:off x="501525" y="1459900"/>
            <a:ext cx="7092300" cy="46875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SzPts val="1800"/>
              <a:buNone/>
            </a:pPr>
            <a:r>
              <a:rPr lang="nl-NL" sz="1800">
                <a:latin typeface="Arial"/>
                <a:ea typeface="Arial"/>
                <a:cs typeface="Arial"/>
                <a:sym typeface="Arial"/>
              </a:rPr>
              <a:t>    Aim</a:t>
            </a:r>
            <a:r>
              <a:rPr lang="nl-NL" sz="1800">
                <a:latin typeface="Arial"/>
                <a:ea typeface="Arial"/>
                <a:cs typeface="Arial"/>
                <a:sym typeface="Arial"/>
              </a:rPr>
              <a:t> </a:t>
            </a:r>
            <a:r>
              <a:rPr b="0" lang="nl-NL" sz="1800">
                <a:solidFill>
                  <a:srgbClr val="000000"/>
                </a:solidFill>
                <a:latin typeface="Arial"/>
                <a:ea typeface="Arial"/>
                <a:cs typeface="Arial"/>
                <a:sym typeface="Arial"/>
              </a:rPr>
              <a:t>T</a:t>
            </a:r>
            <a:r>
              <a:rPr b="0" i="0" lang="nl-NL" sz="1800">
                <a:solidFill>
                  <a:srgbClr val="000000"/>
                </a:solidFill>
                <a:latin typeface="Arial"/>
                <a:ea typeface="Arial"/>
                <a:cs typeface="Arial"/>
                <a:sym typeface="Arial"/>
              </a:rPr>
              <a:t>o understand chronic pain and improve treatment.  Chronic pain is complex and cannot be solved by the medical profession alone. </a:t>
            </a:r>
            <a:endParaRPr b="0" i="0" sz="1800">
              <a:solidFill>
                <a:srgbClr val="000000"/>
              </a:solidFill>
              <a:latin typeface="Arial"/>
              <a:ea typeface="Arial"/>
              <a:cs typeface="Arial"/>
              <a:sym typeface="Arial"/>
            </a:endParaRPr>
          </a:p>
          <a:p>
            <a:pPr indent="-228600" lvl="0" marL="457200" rtl="0" algn="l">
              <a:lnSpc>
                <a:spcPct val="107000"/>
              </a:lnSpc>
              <a:spcBef>
                <a:spcPts val="1600"/>
              </a:spcBef>
              <a:spcAft>
                <a:spcPts val="0"/>
              </a:spcAft>
              <a:buSzPts val="1800"/>
              <a:buNone/>
            </a:pPr>
            <a:r>
              <a:rPr lang="nl-NL" sz="1800">
                <a:solidFill>
                  <a:srgbClr val="000000"/>
                </a:solidFill>
                <a:latin typeface="Arial"/>
                <a:ea typeface="Arial"/>
                <a:cs typeface="Arial"/>
                <a:sym typeface="Arial"/>
              </a:rPr>
              <a:t>    Team </a:t>
            </a:r>
            <a:r>
              <a:rPr b="0" lang="nl-NL" sz="1800">
                <a:solidFill>
                  <a:srgbClr val="000000"/>
                </a:solidFill>
                <a:latin typeface="Arial"/>
                <a:ea typeface="Arial"/>
                <a:cs typeface="Arial"/>
                <a:sym typeface="Arial"/>
              </a:rPr>
              <a:t>neurobiology, immunology, engineering, linguistics, anaesthesiology, veterinary medicine, molecular biology, psychology</a:t>
            </a:r>
            <a:endParaRPr b="0"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rPr lang="nl-NL"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228600" lvl="0" marL="457200" rtl="0" algn="l">
              <a:lnSpc>
                <a:spcPct val="100000"/>
              </a:lnSpc>
              <a:spcBef>
                <a:spcPts val="800"/>
              </a:spcBef>
              <a:spcAft>
                <a:spcPts val="0"/>
              </a:spcAft>
              <a:buSzPts val="1800"/>
              <a:buNone/>
            </a:pPr>
            <a:r>
              <a:rPr lang="nl-NL" sz="1800">
                <a:solidFill>
                  <a:srgbClr val="000000"/>
                </a:solidFill>
                <a:latin typeface="Arial"/>
                <a:ea typeface="Arial"/>
                <a:cs typeface="Arial"/>
                <a:sym typeface="Arial"/>
              </a:rPr>
              <a:t>   I</a:t>
            </a:r>
            <a:r>
              <a:rPr i="0" lang="nl-NL" sz="1800">
                <a:solidFill>
                  <a:srgbClr val="000000"/>
                </a:solidFill>
                <a:latin typeface="Arial"/>
                <a:ea typeface="Arial"/>
                <a:cs typeface="Arial"/>
                <a:sym typeface="Arial"/>
              </a:rPr>
              <a:t>nterview</a:t>
            </a:r>
            <a:r>
              <a:rPr b="0" lang="nl-NL" sz="1800">
                <a:solidFill>
                  <a:srgbClr val="000000"/>
                </a:solidFill>
                <a:latin typeface="Arial"/>
                <a:ea typeface="Arial"/>
                <a:cs typeface="Arial"/>
                <a:sym typeface="Arial"/>
              </a:rPr>
              <a:t>  </a:t>
            </a:r>
            <a:r>
              <a:rPr b="0" lang="nl-NL" sz="1800" u="sng">
                <a:solidFill>
                  <a:schemeClr val="hlink"/>
                </a:solidFill>
                <a:latin typeface="Arial"/>
                <a:ea typeface="Arial"/>
                <a:cs typeface="Arial"/>
                <a:sym typeface="Arial"/>
                <a:hlinkClick r:id="rId3"/>
              </a:rPr>
              <a:t>Uniting disciplines - understanding chronic pain</a:t>
            </a:r>
            <a:endParaRPr sz="1800">
              <a:latin typeface="Arial"/>
              <a:ea typeface="Arial"/>
              <a:cs typeface="Arial"/>
              <a:sym typeface="Arial"/>
            </a:endParaRPr>
          </a:p>
          <a:p>
            <a:pPr indent="0" lvl="0" marL="0" rtl="0" algn="l">
              <a:lnSpc>
                <a:spcPct val="107000"/>
              </a:lnSpc>
              <a:spcBef>
                <a:spcPts val="800"/>
              </a:spcBef>
              <a:spcAft>
                <a:spcPts val="0"/>
              </a:spcAft>
              <a:buNone/>
            </a:pPr>
            <a:r>
              <a:rPr lang="nl-NL" sz="1800">
                <a:latin typeface="Arial"/>
                <a:ea typeface="Arial"/>
                <a:cs typeface="Arial"/>
                <a:sym typeface="Arial"/>
              </a:rPr>
              <a:t>       Output      </a:t>
            </a:r>
            <a:r>
              <a:rPr b="0" lang="nl-NL" sz="1800" u="sng">
                <a:solidFill>
                  <a:schemeClr val="hlink"/>
                </a:solidFill>
                <a:latin typeface="Arial"/>
                <a:ea typeface="Arial"/>
                <a:cs typeface="Arial"/>
                <a:sym typeface="Arial"/>
                <a:hlinkClick r:id="rId4"/>
              </a:rPr>
              <a:t>IPOP-NL platform</a:t>
            </a:r>
            <a:endParaRPr b="0" sz="1800">
              <a:latin typeface="Arial"/>
              <a:ea typeface="Arial"/>
              <a:cs typeface="Arial"/>
              <a:sym typeface="Arial"/>
            </a:endParaRPr>
          </a:p>
          <a:p>
            <a:pPr indent="0" lvl="0" marL="0" rtl="0" algn="l">
              <a:lnSpc>
                <a:spcPct val="107000"/>
              </a:lnSpc>
              <a:spcBef>
                <a:spcPts val="1600"/>
              </a:spcBef>
              <a:spcAft>
                <a:spcPts val="0"/>
              </a:spcAft>
              <a:buSzPts val="1800"/>
              <a:buNone/>
            </a:pPr>
            <a:r>
              <a:rPr b="0" lang="nl-NL" sz="1800">
                <a:latin typeface="Arial"/>
                <a:ea typeface="Arial"/>
                <a:cs typeface="Arial"/>
                <a:sym typeface="Arial"/>
              </a:rPr>
              <a:t>     </a:t>
            </a:r>
            <a:r>
              <a:rPr lang="nl-NL" sz="1800">
                <a:latin typeface="Arial"/>
                <a:ea typeface="Arial"/>
                <a:cs typeface="Arial"/>
                <a:sym typeface="Arial"/>
              </a:rPr>
              <a:t>  Funds</a:t>
            </a:r>
            <a:r>
              <a:rPr lang="nl-NL" sz="1800">
                <a:latin typeface="Arial"/>
                <a:ea typeface="Arial"/>
                <a:cs typeface="Arial"/>
                <a:sym typeface="Arial"/>
              </a:rPr>
              <a:t>       </a:t>
            </a:r>
            <a:r>
              <a:rPr b="0" lang="nl-NL" sz="1800" u="sng">
                <a:solidFill>
                  <a:schemeClr val="hlink"/>
                </a:solidFill>
                <a:latin typeface="Arial"/>
                <a:ea typeface="Arial"/>
                <a:cs typeface="Arial"/>
                <a:sym typeface="Arial"/>
                <a:hlinkClick r:id="rId5"/>
              </a:rPr>
              <a:t>Give for Chronic Pain</a:t>
            </a:r>
            <a:endParaRPr b="0" sz="1800">
              <a:latin typeface="Arial"/>
              <a:ea typeface="Arial"/>
              <a:cs typeface="Arial"/>
              <a:sym typeface="Arial"/>
            </a:endParaRPr>
          </a:p>
          <a:p>
            <a:pPr indent="0" lvl="0" marL="0" rtl="0" algn="l">
              <a:lnSpc>
                <a:spcPct val="107000"/>
              </a:lnSpc>
              <a:spcBef>
                <a:spcPts val="1600"/>
              </a:spcBef>
              <a:spcAft>
                <a:spcPts val="0"/>
              </a:spcAft>
              <a:buSzPts val="1800"/>
              <a:buNone/>
            </a:pPr>
            <a:r>
              <a:rPr b="0" lang="nl-NL" sz="1800">
                <a:latin typeface="Arial"/>
                <a:ea typeface="Arial"/>
                <a:cs typeface="Arial"/>
                <a:sym typeface="Arial"/>
              </a:rPr>
              <a:t>       </a:t>
            </a:r>
            <a:r>
              <a:rPr lang="nl-NL" sz="1800">
                <a:solidFill>
                  <a:schemeClr val="dk1"/>
                </a:solidFill>
                <a:latin typeface="Arial"/>
                <a:ea typeface="Arial"/>
                <a:cs typeface="Arial"/>
                <a:sym typeface="Arial"/>
              </a:rPr>
              <a:t>Contact    </a:t>
            </a:r>
            <a:r>
              <a:rPr b="0" lang="nl-NL" sz="1800">
                <a:solidFill>
                  <a:schemeClr val="dk1"/>
                </a:solidFill>
                <a:latin typeface="Arial"/>
                <a:ea typeface="Arial"/>
                <a:cs typeface="Arial"/>
                <a:sym typeface="Arial"/>
              </a:rPr>
              <a:t>h.l.d.m.willemen@umcutrecht.nl </a:t>
            </a:r>
            <a:endParaRPr b="0" sz="1800" u="sng">
              <a:solidFill>
                <a:schemeClr val="dk1"/>
              </a:solidFill>
              <a:latin typeface="Arial"/>
              <a:ea typeface="Arial"/>
              <a:cs typeface="Arial"/>
              <a:sym typeface="Arial"/>
            </a:endParaRPr>
          </a:p>
          <a:p>
            <a:pPr indent="-228600" lvl="0" marL="457200" rtl="0" algn="l">
              <a:lnSpc>
                <a:spcPct val="107000"/>
              </a:lnSpc>
              <a:spcBef>
                <a:spcPts val="1600"/>
              </a:spcBef>
              <a:spcAft>
                <a:spcPts val="0"/>
              </a:spcAft>
              <a:buSzPts val="1800"/>
              <a:buNone/>
            </a:pPr>
            <a:r>
              <a:t/>
            </a:r>
            <a:endParaRPr b="0" sz="2000">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b="0"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293" name="Google Shape;293;p41"/>
          <p:cNvPicPr preferRelativeResize="0"/>
          <p:nvPr/>
        </p:nvPicPr>
        <p:blipFill>
          <a:blip r:embed="rId6">
            <a:alphaModFix/>
          </a:blip>
          <a:stretch>
            <a:fillRect/>
          </a:stretch>
        </p:blipFill>
        <p:spPr>
          <a:xfrm>
            <a:off x="7451875" y="1548200"/>
            <a:ext cx="4512275" cy="2413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5"/>
          <p:cNvSpPr/>
          <p:nvPr/>
        </p:nvSpPr>
        <p:spPr>
          <a:xfrm>
            <a:off x="1246092" y="4506253"/>
            <a:ext cx="340800" cy="286800"/>
          </a:xfrm>
          <a:prstGeom prst="ellipse">
            <a:avLst/>
          </a:prstGeom>
          <a:solidFill>
            <a:schemeClr val="accent1"/>
          </a:solidFill>
          <a:ln cap="flat" cmpd="sng" w="25400">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67" name="Google Shape;67;p5"/>
          <p:cNvSpPr/>
          <p:nvPr/>
        </p:nvSpPr>
        <p:spPr>
          <a:xfrm>
            <a:off x="7026831" y="4521189"/>
            <a:ext cx="340800" cy="286800"/>
          </a:xfrm>
          <a:prstGeom prst="ellipse">
            <a:avLst/>
          </a:prstGeom>
          <a:solidFill>
            <a:schemeClr val="accent1"/>
          </a:solidFill>
          <a:ln cap="flat" cmpd="sng" w="25400">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68" name="Google Shape;68;p5"/>
          <p:cNvSpPr/>
          <p:nvPr/>
        </p:nvSpPr>
        <p:spPr>
          <a:xfrm>
            <a:off x="10058397" y="4476067"/>
            <a:ext cx="340800" cy="286800"/>
          </a:xfrm>
          <a:prstGeom prst="ellipse">
            <a:avLst/>
          </a:prstGeom>
          <a:solidFill>
            <a:schemeClr val="accent1"/>
          </a:solidFill>
          <a:ln cap="flat" cmpd="sng" w="25400">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69" name="Google Shape;69;p5"/>
          <p:cNvSpPr/>
          <p:nvPr/>
        </p:nvSpPr>
        <p:spPr>
          <a:xfrm>
            <a:off x="4165595" y="4521188"/>
            <a:ext cx="340800" cy="286800"/>
          </a:xfrm>
          <a:prstGeom prst="ellipse">
            <a:avLst/>
          </a:prstGeom>
          <a:solidFill>
            <a:schemeClr val="accent1"/>
          </a:solidFill>
          <a:ln cap="flat" cmpd="sng" w="25400">
            <a:solidFill>
              <a:schemeClr val="accent1"/>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867" u="none" cap="none" strike="noStrike">
              <a:solidFill>
                <a:schemeClr val="lt1"/>
              </a:solidFill>
              <a:latin typeface="Arial"/>
              <a:ea typeface="Arial"/>
              <a:cs typeface="Arial"/>
              <a:sym typeface="Arial"/>
            </a:endParaRPr>
          </a:p>
        </p:txBody>
      </p:sp>
      <p:sp>
        <p:nvSpPr>
          <p:cNvPr id="70" name="Google Shape;70;p5"/>
          <p:cNvSpPr txBox="1"/>
          <p:nvPr/>
        </p:nvSpPr>
        <p:spPr>
          <a:xfrm>
            <a:off x="3472208" y="2375097"/>
            <a:ext cx="2262800" cy="1272345"/>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A hub for training competences for collaborations across boundaries</a:t>
            </a:r>
            <a:endParaRPr b="0" i="0" sz="1867" u="none" cap="none" strike="noStrike">
              <a:solidFill>
                <a:srgbClr val="000000"/>
              </a:solidFill>
              <a:latin typeface="Arial"/>
              <a:ea typeface="Arial"/>
              <a:cs typeface="Arial"/>
              <a:sym typeface="Arial"/>
            </a:endParaRPr>
          </a:p>
        </p:txBody>
      </p:sp>
      <p:sp>
        <p:nvSpPr>
          <p:cNvPr id="71" name="Google Shape;71;p5"/>
          <p:cNvSpPr txBox="1"/>
          <p:nvPr/>
        </p:nvSpPr>
        <p:spPr>
          <a:xfrm>
            <a:off x="6459067" y="2231490"/>
            <a:ext cx="1914000" cy="155966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A lab to understand and learn about  processes of collaboration</a:t>
            </a:r>
            <a:endParaRPr b="0" i="0" sz="1867" u="none" cap="none" strike="noStrike">
              <a:solidFill>
                <a:srgbClr val="000000"/>
              </a:solidFill>
              <a:latin typeface="Arial"/>
              <a:ea typeface="Arial"/>
              <a:cs typeface="Arial"/>
              <a:sym typeface="Arial"/>
            </a:endParaRPr>
          </a:p>
        </p:txBody>
      </p:sp>
      <p:sp>
        <p:nvSpPr>
          <p:cNvPr id="72" name="Google Shape;72;p5"/>
          <p:cNvSpPr txBox="1"/>
          <p:nvPr/>
        </p:nvSpPr>
        <p:spPr>
          <a:xfrm>
            <a:off x="643331" y="2258613"/>
            <a:ext cx="2348800" cy="155966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A space to find support for </a:t>
            </a:r>
            <a:r>
              <a:rPr b="0" i="1" lang="nl-NL" sz="1867" u="none" cap="none" strike="noStrike">
                <a:solidFill>
                  <a:srgbClr val="000000"/>
                </a:solidFill>
                <a:latin typeface="Arial"/>
                <a:ea typeface="Arial"/>
                <a:cs typeface="Arial"/>
                <a:sym typeface="Arial"/>
              </a:rPr>
              <a:t>unusual</a:t>
            </a:r>
            <a:r>
              <a:rPr b="0" i="0" lang="nl-NL" sz="1867" u="none" cap="none" strike="noStrike">
                <a:solidFill>
                  <a:srgbClr val="000000"/>
                </a:solidFill>
                <a:latin typeface="Arial"/>
                <a:ea typeface="Arial"/>
                <a:cs typeface="Arial"/>
                <a:sym typeface="Arial"/>
              </a:rPr>
              <a:t> inter- and transdisciplinary research</a:t>
            </a:r>
            <a:endParaRPr b="0" i="0" sz="1867" u="none" cap="none" strike="noStrike">
              <a:solidFill>
                <a:srgbClr val="000000"/>
              </a:solidFill>
              <a:latin typeface="Arial"/>
              <a:ea typeface="Arial"/>
              <a:cs typeface="Arial"/>
              <a:sym typeface="Arial"/>
            </a:endParaRPr>
          </a:p>
        </p:txBody>
      </p:sp>
      <p:sp>
        <p:nvSpPr>
          <p:cNvPr id="73" name="Google Shape;73;p5"/>
          <p:cNvSpPr txBox="1"/>
          <p:nvPr/>
        </p:nvSpPr>
        <p:spPr>
          <a:xfrm>
            <a:off x="9176607" y="2295292"/>
            <a:ext cx="2104400" cy="155966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A source of leverage on shifts in academic culture and system</a:t>
            </a:r>
            <a:endParaRPr b="0" i="0" sz="1867" u="none" cap="none" strike="noStrike">
              <a:solidFill>
                <a:srgbClr val="000000"/>
              </a:solidFill>
              <a:latin typeface="Arial"/>
              <a:ea typeface="Arial"/>
              <a:cs typeface="Arial"/>
              <a:sym typeface="Arial"/>
            </a:endParaRPr>
          </a:p>
        </p:txBody>
      </p:sp>
      <p:sp>
        <p:nvSpPr>
          <p:cNvPr id="74" name="Google Shape;74;p5"/>
          <p:cNvSpPr txBox="1"/>
          <p:nvPr/>
        </p:nvSpPr>
        <p:spPr>
          <a:xfrm>
            <a:off x="2992133" y="1181718"/>
            <a:ext cx="5838000" cy="492388"/>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nl-NL" sz="2400" u="none" cap="none" strike="noStrike">
                <a:solidFill>
                  <a:schemeClr val="accent1"/>
                </a:solidFill>
                <a:latin typeface="Arial"/>
                <a:ea typeface="Arial"/>
                <a:cs typeface="Arial"/>
                <a:sym typeface="Arial"/>
              </a:rPr>
              <a:t>A centre of expertise on collaborations</a:t>
            </a:r>
            <a:endParaRPr b="0" i="0" sz="2133" u="none" cap="none" strike="noStrike">
              <a:solidFill>
                <a:srgbClr val="000000"/>
              </a:solidFill>
              <a:latin typeface="Arial"/>
              <a:ea typeface="Arial"/>
              <a:cs typeface="Arial"/>
              <a:sym typeface="Arial"/>
            </a:endParaRPr>
          </a:p>
        </p:txBody>
      </p:sp>
      <p:pic>
        <p:nvPicPr>
          <p:cNvPr id="75" name="Google Shape;75;p5"/>
          <p:cNvPicPr preferRelativeResize="0"/>
          <p:nvPr/>
        </p:nvPicPr>
        <p:blipFill rotWithShape="1">
          <a:blip r:embed="rId3">
            <a:alphaModFix/>
          </a:blip>
          <a:srcRect b="0" l="0" r="0" t="0"/>
          <a:stretch/>
        </p:blipFill>
        <p:spPr>
          <a:xfrm>
            <a:off x="733683" y="3993567"/>
            <a:ext cx="1705700" cy="1705700"/>
          </a:xfrm>
          <a:prstGeom prst="rect">
            <a:avLst/>
          </a:prstGeom>
          <a:noFill/>
          <a:ln>
            <a:noFill/>
          </a:ln>
        </p:spPr>
      </p:pic>
      <p:pic>
        <p:nvPicPr>
          <p:cNvPr id="76" name="Google Shape;76;p5"/>
          <p:cNvPicPr preferRelativeResize="0"/>
          <p:nvPr/>
        </p:nvPicPr>
        <p:blipFill rotWithShape="1">
          <a:blip r:embed="rId4">
            <a:alphaModFix/>
          </a:blip>
          <a:srcRect b="0" l="0" r="0" t="0"/>
          <a:stretch/>
        </p:blipFill>
        <p:spPr>
          <a:xfrm>
            <a:off x="3557205" y="3772599"/>
            <a:ext cx="1784017" cy="1784016"/>
          </a:xfrm>
          <a:prstGeom prst="rect">
            <a:avLst/>
          </a:prstGeom>
          <a:noFill/>
          <a:ln>
            <a:noFill/>
          </a:ln>
        </p:spPr>
      </p:pic>
      <p:pic>
        <p:nvPicPr>
          <p:cNvPr id="77" name="Google Shape;77;p5"/>
          <p:cNvPicPr preferRelativeResize="0"/>
          <p:nvPr/>
        </p:nvPicPr>
        <p:blipFill rotWithShape="1">
          <a:blip r:embed="rId5">
            <a:alphaModFix/>
          </a:blip>
          <a:srcRect b="0" l="0" r="0" t="0"/>
          <a:stretch/>
        </p:blipFill>
        <p:spPr>
          <a:xfrm>
            <a:off x="6502600" y="4066632"/>
            <a:ext cx="1559600" cy="1559600"/>
          </a:xfrm>
          <a:prstGeom prst="rect">
            <a:avLst/>
          </a:prstGeom>
          <a:noFill/>
          <a:ln>
            <a:noFill/>
          </a:ln>
        </p:spPr>
      </p:pic>
      <p:pic>
        <p:nvPicPr>
          <p:cNvPr id="78" name="Google Shape;78;p5"/>
          <p:cNvPicPr preferRelativeResize="0"/>
          <p:nvPr/>
        </p:nvPicPr>
        <p:blipFill rotWithShape="1">
          <a:blip r:embed="rId6">
            <a:alphaModFix/>
          </a:blip>
          <a:srcRect b="0" l="0" r="0" t="0"/>
          <a:stretch/>
        </p:blipFill>
        <p:spPr>
          <a:xfrm>
            <a:off x="9053234" y="3954418"/>
            <a:ext cx="1784033" cy="1784033"/>
          </a:xfrm>
          <a:prstGeom prst="rect">
            <a:avLst/>
          </a:prstGeom>
          <a:noFill/>
          <a:ln>
            <a:noFill/>
          </a:ln>
        </p:spPr>
      </p:pic>
      <p:pic>
        <p:nvPicPr>
          <p:cNvPr descr="A picture containing shape&#10;&#10;Description automatically generated" id="79" name="Google Shape;79;p5"/>
          <p:cNvPicPr preferRelativeResize="0"/>
          <p:nvPr/>
        </p:nvPicPr>
        <p:blipFill rotWithShape="1">
          <a:blip r:embed="rId7">
            <a:alphaModFix/>
          </a:blip>
          <a:srcRect b="0" l="0" r="0" t="0"/>
          <a:stretch/>
        </p:blipFill>
        <p:spPr>
          <a:xfrm>
            <a:off x="9102529" y="120068"/>
            <a:ext cx="3089467" cy="15540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2"/>
          <p:cNvSpPr txBox="1"/>
          <p:nvPr>
            <p:ph type="title"/>
          </p:nvPr>
        </p:nvSpPr>
        <p:spPr>
          <a:xfrm>
            <a:off x="501528" y="-87307"/>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t>The Power of One</a:t>
            </a:r>
            <a:endParaRPr b="1" sz="2400"/>
          </a:p>
        </p:txBody>
      </p:sp>
      <p:sp>
        <p:nvSpPr>
          <p:cNvPr id="299" name="Google Shape;299;p42"/>
          <p:cNvSpPr txBox="1"/>
          <p:nvPr>
            <p:ph idx="1" type="body"/>
          </p:nvPr>
        </p:nvSpPr>
        <p:spPr>
          <a:xfrm>
            <a:off x="588650" y="1347900"/>
            <a:ext cx="5769000" cy="4162200"/>
          </a:xfrm>
          <a:prstGeom prst="rect">
            <a:avLst/>
          </a:prstGeom>
          <a:noFill/>
          <a:ln>
            <a:noFill/>
          </a:ln>
        </p:spPr>
        <p:txBody>
          <a:bodyPr anchorCtr="0" anchor="t" bIns="45700" lIns="91425" spcFirstLastPara="1" rIns="91425" wrap="square" tIns="45700">
            <a:noAutofit/>
          </a:bodyPr>
          <a:lstStyle/>
          <a:p>
            <a:pPr indent="0" lvl="0" marL="228600" rtl="0" algn="l">
              <a:lnSpc>
                <a:spcPct val="107000"/>
              </a:lnSpc>
              <a:spcBef>
                <a:spcPts val="800"/>
              </a:spcBef>
              <a:spcAft>
                <a:spcPts val="0"/>
              </a:spcAft>
              <a:buSzPts val="1800"/>
              <a:buNone/>
            </a:pPr>
            <a:r>
              <a:t/>
            </a:r>
            <a:endParaRPr sz="2000">
              <a:latin typeface="Karla"/>
              <a:ea typeface="Karla"/>
              <a:cs typeface="Karla"/>
              <a:sym typeface="Karla"/>
            </a:endParaRPr>
          </a:p>
          <a:p>
            <a:pPr indent="0" lvl="0" marL="0" rtl="0" algn="l">
              <a:lnSpc>
                <a:spcPct val="107000"/>
              </a:lnSpc>
              <a:spcBef>
                <a:spcPts val="1600"/>
              </a:spcBef>
              <a:spcAft>
                <a:spcPts val="0"/>
              </a:spcAft>
              <a:buSzPts val="1800"/>
              <a:buNone/>
            </a:pPr>
            <a:r>
              <a:rPr lang="nl-NL" sz="1800">
                <a:solidFill>
                  <a:schemeClr val="dk1"/>
                </a:solidFill>
                <a:latin typeface="Arial"/>
                <a:ea typeface="Arial"/>
                <a:cs typeface="Arial"/>
                <a:sym typeface="Arial"/>
              </a:rPr>
              <a:t>Ai</a:t>
            </a:r>
            <a:r>
              <a:rPr lang="nl-NL" sz="1800">
                <a:latin typeface="Arial"/>
                <a:ea typeface="Arial"/>
                <a:cs typeface="Arial"/>
                <a:sym typeface="Arial"/>
              </a:rPr>
              <a:t>m </a:t>
            </a:r>
            <a:r>
              <a:rPr b="0" lang="nl-NL" sz="1800">
                <a:latin typeface="Arial"/>
                <a:ea typeface="Arial"/>
                <a:cs typeface="Arial"/>
                <a:sym typeface="Arial"/>
              </a:rPr>
              <a:t>To explore why marginalized people struggle to share their needs with professionals, like researchers and policymakers. This is done by looking at data gaps, challenges in including diverse patients in medical studies, and involving communities in new technologies.</a:t>
            </a:r>
            <a:endParaRPr b="0" sz="1800">
              <a:latin typeface="Arial"/>
              <a:ea typeface="Arial"/>
              <a:cs typeface="Arial"/>
              <a:sym typeface="Arial"/>
            </a:endParaRPr>
          </a:p>
          <a:p>
            <a:pPr indent="0" lvl="0" marL="0" rtl="0" algn="l">
              <a:lnSpc>
                <a:spcPct val="107000"/>
              </a:lnSpc>
              <a:spcBef>
                <a:spcPts val="1600"/>
              </a:spcBef>
              <a:spcAft>
                <a:spcPts val="0"/>
              </a:spcAft>
              <a:buSzPts val="1800"/>
              <a:buNone/>
            </a:pPr>
            <a:r>
              <a:rPr lang="nl-NL" sz="1800">
                <a:latin typeface="Arial"/>
                <a:ea typeface="Arial"/>
                <a:cs typeface="Arial"/>
                <a:sym typeface="Arial"/>
              </a:rPr>
              <a:t>Team </a:t>
            </a:r>
            <a:r>
              <a:rPr b="0" lang="nl-NL" sz="1800">
                <a:latin typeface="Arial"/>
                <a:ea typeface="Arial"/>
                <a:cs typeface="Arial"/>
                <a:sym typeface="Arial"/>
              </a:rPr>
              <a:t>immunology, psychology, comparative literature, cultural anthropology, industrial design, law, social sciences</a:t>
            </a:r>
            <a:endParaRPr b="0" sz="1800">
              <a:solidFill>
                <a:schemeClr val="dk1"/>
              </a:solidFill>
              <a:latin typeface="Arial"/>
              <a:ea typeface="Arial"/>
              <a:cs typeface="Arial"/>
              <a:sym typeface="Arial"/>
            </a:endParaRPr>
          </a:p>
          <a:p>
            <a:pPr indent="0" lvl="0" marL="0" rtl="0" algn="l">
              <a:lnSpc>
                <a:spcPct val="107000"/>
              </a:lnSpc>
              <a:spcBef>
                <a:spcPts val="1600"/>
              </a:spcBef>
              <a:spcAft>
                <a:spcPts val="0"/>
              </a:spcAft>
              <a:buSzPts val="1800"/>
              <a:buNone/>
            </a:pPr>
            <a:r>
              <a:rPr lang="nl-NL" sz="1800">
                <a:solidFill>
                  <a:schemeClr val="dk1"/>
                </a:solidFill>
                <a:latin typeface="Arial"/>
                <a:ea typeface="Arial"/>
                <a:cs typeface="Arial"/>
                <a:sym typeface="Arial"/>
              </a:rPr>
              <a:t>Output  </a:t>
            </a:r>
            <a:r>
              <a:rPr b="0" lang="nl-NL" sz="1800" u="sng">
                <a:solidFill>
                  <a:schemeClr val="hlink"/>
                </a:solidFill>
                <a:latin typeface="Arial"/>
                <a:ea typeface="Arial"/>
                <a:cs typeface="Arial"/>
                <a:sym typeface="Arial"/>
                <a:hlinkClick r:id="rId3"/>
              </a:rPr>
              <a:t>annual reports of UCo year 1,2 and 3</a:t>
            </a:r>
            <a:endParaRPr b="0" sz="1800">
              <a:latin typeface="Arial"/>
              <a:ea typeface="Arial"/>
              <a:cs typeface="Arial"/>
              <a:sym typeface="Arial"/>
            </a:endParaRPr>
          </a:p>
          <a:p>
            <a:pPr indent="0" lvl="0" marL="0" rtl="0" algn="l">
              <a:lnSpc>
                <a:spcPct val="107000"/>
              </a:lnSpc>
              <a:spcBef>
                <a:spcPts val="1600"/>
              </a:spcBef>
              <a:spcAft>
                <a:spcPts val="0"/>
              </a:spcAft>
              <a:buClr>
                <a:schemeClr val="dk1"/>
              </a:buClr>
              <a:buSzPts val="1800"/>
              <a:buFont typeface="Arial"/>
              <a:buNone/>
            </a:pPr>
            <a:r>
              <a:rPr lang="nl-NL" sz="1800">
                <a:latin typeface="Arial"/>
                <a:ea typeface="Arial"/>
                <a:cs typeface="Arial"/>
                <a:sym typeface="Arial"/>
              </a:rPr>
              <a:t>Contact </a:t>
            </a:r>
            <a:r>
              <a:rPr b="0" lang="nl-NL" sz="1800">
                <a:uFill>
                  <a:noFill/>
                </a:uFill>
                <a:latin typeface="Arial"/>
                <a:ea typeface="Arial"/>
                <a:cs typeface="Arial"/>
                <a:sym typeface="Arial"/>
                <a:hlinkClick r:id="rId4"/>
              </a:rPr>
              <a:t>d.lakens@tue.nl</a:t>
            </a:r>
            <a:r>
              <a:rPr b="0" lang="nl-NL" sz="1800">
                <a:latin typeface="Arial"/>
                <a:ea typeface="Arial"/>
                <a:cs typeface="Arial"/>
                <a:sym typeface="Arial"/>
              </a:rPr>
              <a:t>  </a:t>
            </a:r>
            <a:endParaRPr b="0" sz="1800">
              <a:latin typeface="Arial"/>
              <a:ea typeface="Arial"/>
              <a:cs typeface="Arial"/>
              <a:sym typeface="Arial"/>
            </a:endParaRPr>
          </a:p>
          <a:p>
            <a:pPr indent="0" lvl="0" marL="228600" rtl="0" algn="l">
              <a:lnSpc>
                <a:spcPct val="107000"/>
              </a:lnSpc>
              <a:spcBef>
                <a:spcPts val="1600"/>
              </a:spcBef>
              <a:spcAft>
                <a:spcPts val="0"/>
              </a:spcAft>
              <a:buSzPts val="1800"/>
              <a:buNone/>
            </a:pPr>
            <a:r>
              <a:t/>
            </a:r>
            <a:endParaRPr sz="2000"/>
          </a:p>
          <a:p>
            <a:pPr indent="0" lvl="0" marL="228600" rtl="0" algn="l">
              <a:lnSpc>
                <a:spcPct val="107000"/>
              </a:lnSpc>
              <a:spcBef>
                <a:spcPts val="1600"/>
              </a:spcBef>
              <a:spcAft>
                <a:spcPts val="0"/>
              </a:spcAft>
              <a:buSzPts val="1800"/>
              <a:buNone/>
            </a:pPr>
            <a:r>
              <a:t/>
            </a:r>
            <a:endParaRPr b="0" sz="2000">
              <a:solidFill>
                <a:schemeClr val="dk1"/>
              </a:solidFill>
              <a:latin typeface="Karla"/>
              <a:ea typeface="Karla"/>
              <a:cs typeface="Karla"/>
              <a:sym typeface="Karla"/>
            </a:endParaRPr>
          </a:p>
          <a:p>
            <a:pPr indent="0" lvl="0" marL="228600" rtl="0" algn="l">
              <a:lnSpc>
                <a:spcPct val="107000"/>
              </a:lnSpc>
              <a:spcBef>
                <a:spcPts val="1600"/>
              </a:spcBef>
              <a:spcAft>
                <a:spcPts val="0"/>
              </a:spcAft>
              <a:buSzPts val="1800"/>
              <a:buNone/>
            </a:pPr>
            <a:r>
              <a:t/>
            </a:r>
            <a:endParaRPr b="0" sz="2000" u="sng">
              <a:solidFill>
                <a:schemeClr val="dk1"/>
              </a:solidFill>
              <a:latin typeface="Karla"/>
              <a:ea typeface="Karla"/>
              <a:cs typeface="Karla"/>
              <a:sym typeface="Karla"/>
            </a:endParaRPr>
          </a:p>
          <a:p>
            <a:pPr indent="0" lvl="0" marL="228600" rtl="0" algn="l">
              <a:lnSpc>
                <a:spcPct val="107000"/>
              </a:lnSpc>
              <a:spcBef>
                <a:spcPts val="1600"/>
              </a:spcBef>
              <a:spcAft>
                <a:spcPts val="0"/>
              </a:spcAft>
              <a:buSzPts val="1800"/>
              <a:buNone/>
            </a:pPr>
            <a:r>
              <a:t/>
            </a:r>
            <a:endParaRPr sz="2000">
              <a:latin typeface="Karla"/>
              <a:ea typeface="Karla"/>
              <a:cs typeface="Karla"/>
              <a:sym typeface="Karla"/>
            </a:endParaRPr>
          </a:p>
          <a:p>
            <a:pPr indent="0" lvl="0" marL="228600" rtl="0" algn="l">
              <a:lnSpc>
                <a:spcPct val="107000"/>
              </a:lnSpc>
              <a:spcBef>
                <a:spcPts val="1600"/>
              </a:spcBef>
              <a:spcAft>
                <a:spcPts val="0"/>
              </a:spcAft>
              <a:buSzPts val="1800"/>
              <a:buNone/>
            </a:pPr>
            <a:r>
              <a:t/>
            </a:r>
            <a:endParaRPr sz="2000">
              <a:latin typeface="Karla"/>
              <a:ea typeface="Karla"/>
              <a:cs typeface="Karla"/>
              <a:sym typeface="Karla"/>
            </a:endParaRPr>
          </a:p>
          <a:p>
            <a:pPr indent="0" lvl="0" marL="228600" rtl="0" algn="l">
              <a:lnSpc>
                <a:spcPct val="107000"/>
              </a:lnSpc>
              <a:spcBef>
                <a:spcPts val="1600"/>
              </a:spcBef>
              <a:spcAft>
                <a:spcPts val="0"/>
              </a:spcAft>
              <a:buSzPts val="1800"/>
              <a:buNone/>
            </a:pPr>
            <a:r>
              <a:t/>
            </a:r>
            <a:endParaRPr sz="2000">
              <a:latin typeface="Karla"/>
              <a:ea typeface="Karla"/>
              <a:cs typeface="Karla"/>
              <a:sym typeface="Karla"/>
            </a:endParaRPr>
          </a:p>
          <a:p>
            <a:pPr indent="-228600" lvl="0" marL="571500" rtl="0" algn="l">
              <a:lnSpc>
                <a:spcPct val="107000"/>
              </a:lnSpc>
              <a:spcBef>
                <a:spcPts val="1600"/>
              </a:spcBef>
              <a:spcAft>
                <a:spcPts val="0"/>
              </a:spcAft>
              <a:buSzPts val="1800"/>
              <a:buFont typeface="Noto Sans Symbols"/>
              <a:buNone/>
            </a:pPr>
            <a:r>
              <a:t/>
            </a:r>
            <a:endParaRPr sz="2000">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latin typeface="Karla"/>
              <a:ea typeface="Karla"/>
              <a:cs typeface="Karla"/>
              <a:sym typeface="Karla"/>
            </a:endParaRPr>
          </a:p>
          <a:p>
            <a:pPr indent="-228600" lvl="0" marL="457200" rtl="0" algn="l">
              <a:lnSpc>
                <a:spcPct val="100000"/>
              </a:lnSpc>
              <a:spcBef>
                <a:spcPts val="1600"/>
              </a:spcBef>
              <a:spcAft>
                <a:spcPts val="0"/>
              </a:spcAft>
              <a:buSzPts val="1800"/>
              <a:buNone/>
            </a:pPr>
            <a:r>
              <a:rPr b="0" lang="nl-NL" sz="2000">
                <a:solidFill>
                  <a:srgbClr val="000000"/>
                </a:solidFill>
                <a:latin typeface="Karla"/>
                <a:ea typeface="Karla"/>
                <a:cs typeface="Karla"/>
                <a:sym typeface="Karla"/>
              </a:rPr>
              <a:t>   </a:t>
            </a:r>
            <a:endParaRPr/>
          </a:p>
          <a:p>
            <a:pPr indent="-228600" lvl="0" marL="457200" rtl="0" algn="l">
              <a:lnSpc>
                <a:spcPct val="107000"/>
              </a:lnSpc>
              <a:spcBef>
                <a:spcPts val="800"/>
              </a:spcBef>
              <a:spcAft>
                <a:spcPts val="0"/>
              </a:spcAft>
              <a:buSzPts val="1800"/>
              <a:buNone/>
            </a:pPr>
            <a:r>
              <a:t/>
            </a:r>
            <a:endParaRPr b="0" sz="2000">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chemeClr val="dk1"/>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chemeClr val="dk1"/>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chemeClr val="dk1"/>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chemeClr val="dk1"/>
                </a:solidFill>
                <a:latin typeface="Karla"/>
                <a:ea typeface="Karla"/>
                <a:cs typeface="Karla"/>
                <a:sym typeface="Karla"/>
              </a:rPr>
              <a:t>Contact team: </a:t>
            </a:r>
            <a:r>
              <a:rPr b="0" i="0" lang="nl-NL" sz="2400">
                <a:solidFill>
                  <a:srgbClr val="000000"/>
                </a:solidFill>
                <a:latin typeface="Karla"/>
                <a:ea typeface="Karla"/>
                <a:cs typeface="Karla"/>
                <a:sym typeface="Karla"/>
              </a:rPr>
              <a:t>d.lakens</a:t>
            </a:r>
            <a:r>
              <a:rPr b="0" lang="nl-NL" sz="2400">
                <a:solidFill>
                  <a:srgbClr val="000000"/>
                </a:solidFill>
                <a:latin typeface="Karla"/>
                <a:ea typeface="Karla"/>
                <a:cs typeface="Karla"/>
                <a:sym typeface="Karla"/>
              </a:rPr>
              <a:t>@</a:t>
            </a:r>
            <a:r>
              <a:rPr b="0" i="0" lang="nl-NL" sz="2400">
                <a:solidFill>
                  <a:srgbClr val="000000"/>
                </a:solidFill>
                <a:latin typeface="Karla"/>
                <a:ea typeface="Karla"/>
                <a:cs typeface="Karla"/>
                <a:sym typeface="Karla"/>
              </a:rPr>
              <a:t>tue.nl</a:t>
            </a:r>
            <a:endParaRPr b="0" sz="2000" u="sng">
              <a:solidFill>
                <a:schemeClr val="dk1"/>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b="0" sz="2000">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b="0"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t/>
            </a:r>
            <a:endParaRPr sz="2000">
              <a:solidFill>
                <a:srgbClr val="000000"/>
              </a:solidFill>
              <a:latin typeface="Karla"/>
              <a:ea typeface="Karla"/>
              <a:cs typeface="Karla"/>
              <a:sym typeface="Karla"/>
            </a:endParaRPr>
          </a:p>
          <a:p>
            <a:pPr indent="-228600" lvl="0" marL="457200" rtl="0" algn="l">
              <a:lnSpc>
                <a:spcPct val="107000"/>
              </a:lnSpc>
              <a:spcBef>
                <a:spcPts val="1600"/>
              </a:spcBef>
              <a:spcAft>
                <a:spcPts val="0"/>
              </a:spcAft>
              <a:buSzPts val="1800"/>
              <a:buNone/>
            </a:pPr>
            <a:r>
              <a:rPr lang="nl-NL" sz="2000">
                <a:solidFill>
                  <a:srgbClr val="000000"/>
                </a:solidFill>
                <a:latin typeface="Karla"/>
                <a:ea typeface="Karla"/>
                <a:cs typeface="Karla"/>
                <a:sym typeface="Karla"/>
              </a:rPr>
              <a:t>   </a:t>
            </a:r>
            <a:endParaRPr/>
          </a:p>
          <a:p>
            <a:pPr indent="0" lvl="0" marL="228600" rtl="0" algn="l">
              <a:lnSpc>
                <a:spcPct val="100000"/>
              </a:lnSpc>
              <a:spcBef>
                <a:spcPts val="16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id="300" name="Google Shape;300;p42"/>
          <p:cNvPicPr preferRelativeResize="0"/>
          <p:nvPr/>
        </p:nvPicPr>
        <p:blipFill>
          <a:blip r:embed="rId5">
            <a:alphaModFix/>
          </a:blip>
          <a:stretch>
            <a:fillRect/>
          </a:stretch>
        </p:blipFill>
        <p:spPr>
          <a:xfrm>
            <a:off x="6862775" y="1890972"/>
            <a:ext cx="4827700" cy="2762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13cd24ed11_1_0"/>
          <p:cNvSpPr txBox="1"/>
          <p:nvPr>
            <p:ph type="title"/>
          </p:nvPr>
        </p:nvSpPr>
        <p:spPr>
          <a:xfrm>
            <a:off x="444256" y="484339"/>
            <a:ext cx="11188800" cy="544500"/>
          </a:xfrm>
          <a:prstGeom prst="rect">
            <a:avLst/>
          </a:prstGeom>
        </p:spPr>
        <p:txBody>
          <a:bodyPr anchorCtr="0" anchor="ctr" bIns="0" lIns="72000" spcFirstLastPara="1" rIns="72000" wrap="square" tIns="108000">
            <a:noAutofit/>
          </a:bodyPr>
          <a:lstStyle/>
          <a:p>
            <a:pPr indent="0" lvl="0" marL="0" rtl="0" algn="l">
              <a:spcBef>
                <a:spcPts val="0"/>
              </a:spcBef>
              <a:spcAft>
                <a:spcPts val="0"/>
              </a:spcAft>
              <a:buNone/>
            </a:pPr>
            <a:r>
              <a:rPr lang="nl-NL" sz="2400"/>
              <a:t>Extra set of slides</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13cd24ed11_1_170"/>
          <p:cNvSpPr txBox="1"/>
          <p:nvPr>
            <p:ph type="title"/>
          </p:nvPr>
        </p:nvSpPr>
        <p:spPr>
          <a:xfrm>
            <a:off x="594466" y="338710"/>
            <a:ext cx="14918400" cy="726000"/>
          </a:xfrm>
          <a:prstGeom prst="rect">
            <a:avLst/>
          </a:prstGeom>
          <a:noFill/>
          <a:ln>
            <a:noFill/>
          </a:ln>
        </p:spPr>
        <p:txBody>
          <a:bodyPr anchorCtr="0" anchor="ctr" bIns="0" lIns="96000" spcFirstLastPara="1" rIns="96000" wrap="square" tIns="144000">
            <a:noAutofit/>
          </a:bodyPr>
          <a:lstStyle/>
          <a:p>
            <a:pPr indent="0" lvl="0" marL="0" rtl="0" algn="l">
              <a:lnSpc>
                <a:spcPct val="85714"/>
              </a:lnSpc>
              <a:spcBef>
                <a:spcPts val="0"/>
              </a:spcBef>
              <a:spcAft>
                <a:spcPts val="0"/>
              </a:spcAft>
              <a:buClr>
                <a:schemeClr val="dk1"/>
              </a:buClr>
              <a:buSzPts val="3700"/>
              <a:buFont typeface="Arial"/>
              <a:buNone/>
            </a:pPr>
            <a:r>
              <a:rPr lang="nl-NL" sz="2400"/>
              <a:t>CUCo learning journey</a:t>
            </a:r>
            <a:endParaRPr sz="2000"/>
          </a:p>
        </p:txBody>
      </p:sp>
      <p:sp>
        <p:nvSpPr>
          <p:cNvPr id="312" name="Google Shape;312;g313cd24ed11_1_170"/>
          <p:cNvSpPr txBox="1"/>
          <p:nvPr/>
        </p:nvSpPr>
        <p:spPr>
          <a:xfrm>
            <a:off x="594467" y="5021767"/>
            <a:ext cx="102225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Karla"/>
              <a:ea typeface="Karla"/>
              <a:cs typeface="Karla"/>
              <a:sym typeface="Karla"/>
            </a:endParaRPr>
          </a:p>
        </p:txBody>
      </p:sp>
      <p:sp>
        <p:nvSpPr>
          <p:cNvPr id="313" name="Google Shape;313;g313cd24ed11_1_170"/>
          <p:cNvSpPr txBox="1"/>
          <p:nvPr>
            <p:ph idx="1" type="body"/>
          </p:nvPr>
        </p:nvSpPr>
        <p:spPr>
          <a:xfrm>
            <a:off x="924775" y="3358674"/>
            <a:ext cx="11048100" cy="2802600"/>
          </a:xfrm>
          <a:prstGeom prst="rect">
            <a:avLst/>
          </a:prstGeom>
          <a:noFill/>
          <a:ln>
            <a:noFill/>
          </a:ln>
        </p:spPr>
        <p:txBody>
          <a:bodyPr anchorCtr="0" anchor="t" bIns="60925" lIns="121900" spcFirstLastPara="1" rIns="121900" wrap="square" tIns="60925">
            <a:noAutofit/>
          </a:bodyPr>
          <a:lstStyle/>
          <a:p>
            <a:pPr indent="0" lvl="0" marL="609600" rtl="0" algn="l">
              <a:lnSpc>
                <a:spcPct val="100000"/>
              </a:lnSpc>
              <a:spcBef>
                <a:spcPts val="0"/>
              </a:spcBef>
              <a:spcAft>
                <a:spcPts val="0"/>
              </a:spcAft>
              <a:buSzPts val="2400"/>
              <a:buNone/>
            </a:pPr>
            <a:r>
              <a:t/>
            </a:r>
            <a:endParaRPr b="0" sz="1800">
              <a:latin typeface="Arial"/>
              <a:ea typeface="Arial"/>
              <a:cs typeface="Arial"/>
              <a:sym typeface="Arial"/>
            </a:endParaRPr>
          </a:p>
          <a:p>
            <a:pPr indent="-450850" lvl="0" marL="609600" rtl="0" algn="l">
              <a:lnSpc>
                <a:spcPct val="100000"/>
              </a:lnSpc>
              <a:spcBef>
                <a:spcPts val="0"/>
              </a:spcBef>
              <a:spcAft>
                <a:spcPts val="0"/>
              </a:spcAft>
              <a:buSzPts val="2300"/>
              <a:buFont typeface="Arial"/>
              <a:buChar char="●"/>
            </a:pPr>
            <a:r>
              <a:rPr b="0" lang="nl-NL" sz="1800">
                <a:latin typeface="Arial"/>
                <a:ea typeface="Arial"/>
                <a:cs typeface="Arial"/>
                <a:sym typeface="Arial"/>
              </a:rPr>
              <a:t>Spark phase 1: workshops </a:t>
            </a:r>
            <a:endParaRPr b="0" sz="1800">
              <a:latin typeface="Arial"/>
              <a:ea typeface="Arial"/>
              <a:cs typeface="Arial"/>
              <a:sym typeface="Arial"/>
            </a:endParaRPr>
          </a:p>
          <a:p>
            <a:pPr indent="-450850" lvl="0" marL="609600" rtl="0" algn="l">
              <a:lnSpc>
                <a:spcPct val="100000"/>
              </a:lnSpc>
              <a:spcBef>
                <a:spcPts val="0"/>
              </a:spcBef>
              <a:spcAft>
                <a:spcPts val="0"/>
              </a:spcAft>
              <a:buSzPts val="2300"/>
              <a:buFont typeface="Arial"/>
              <a:buChar char="●"/>
            </a:pPr>
            <a:r>
              <a:rPr b="0" lang="nl-NL" sz="1800">
                <a:latin typeface="Arial"/>
                <a:ea typeface="Arial"/>
                <a:cs typeface="Arial"/>
                <a:sym typeface="Arial"/>
              </a:rPr>
              <a:t>Spark phase 2: a team is composed and a research topic explored, supported by process coaches process coaching </a:t>
            </a:r>
            <a:endParaRPr sz="1800"/>
          </a:p>
          <a:p>
            <a:pPr indent="-450850" lvl="0" marL="609600" rtl="0" algn="l">
              <a:lnSpc>
                <a:spcPct val="100000"/>
              </a:lnSpc>
              <a:spcBef>
                <a:spcPts val="0"/>
              </a:spcBef>
              <a:spcAft>
                <a:spcPts val="0"/>
              </a:spcAft>
              <a:buSzPts val="2300"/>
              <a:buFont typeface="Arial"/>
              <a:buChar char="●"/>
            </a:pPr>
            <a:r>
              <a:rPr b="0" lang="nl-NL" sz="1800">
                <a:latin typeface="Arial"/>
                <a:ea typeface="Arial"/>
                <a:cs typeface="Arial"/>
                <a:sym typeface="Arial"/>
              </a:rPr>
              <a:t>UCo: research teams working on projects, guidance and coaching available</a:t>
            </a:r>
            <a:endParaRPr b="0" sz="1800">
              <a:latin typeface="Arial"/>
              <a:ea typeface="Arial"/>
              <a:cs typeface="Arial"/>
              <a:sym typeface="Arial"/>
            </a:endParaRPr>
          </a:p>
          <a:p>
            <a:pPr indent="-450850" lvl="0" marL="609600" rtl="0" algn="l">
              <a:lnSpc>
                <a:spcPct val="100000"/>
              </a:lnSpc>
              <a:spcBef>
                <a:spcPts val="0"/>
              </a:spcBef>
              <a:spcAft>
                <a:spcPts val="0"/>
              </a:spcAft>
              <a:buSzPts val="2300"/>
              <a:buFont typeface="Arial"/>
              <a:buChar char="●"/>
            </a:pPr>
            <a:r>
              <a:rPr b="0" lang="nl-NL" sz="1800">
                <a:latin typeface="Arial"/>
                <a:ea typeface="Arial"/>
                <a:cs typeface="Arial"/>
                <a:sym typeface="Arial"/>
              </a:rPr>
              <a:t>Stand-alone projects, platforms, centres of excellence</a:t>
            </a:r>
            <a:endParaRPr b="0" sz="1800">
              <a:latin typeface="Arial"/>
              <a:ea typeface="Arial"/>
              <a:cs typeface="Arial"/>
              <a:sym typeface="Arial"/>
            </a:endParaRPr>
          </a:p>
        </p:txBody>
      </p:sp>
      <p:sp>
        <p:nvSpPr>
          <p:cNvPr id="314" name="Google Shape;314;g313cd24ed11_1_170"/>
          <p:cNvSpPr txBox="1"/>
          <p:nvPr/>
        </p:nvSpPr>
        <p:spPr>
          <a:xfrm>
            <a:off x="8072335" y="5288567"/>
            <a:ext cx="3560700" cy="4155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1900" u="none" cap="none" strike="noStrike">
              <a:solidFill>
                <a:srgbClr val="000000"/>
              </a:solidFill>
              <a:latin typeface="Arial"/>
              <a:ea typeface="Arial"/>
              <a:cs typeface="Arial"/>
              <a:sym typeface="Arial"/>
            </a:endParaRPr>
          </a:p>
        </p:txBody>
      </p:sp>
      <p:pic>
        <p:nvPicPr>
          <p:cNvPr descr="A picture containing shape&#10;&#10;Description automatically generated" id="315" name="Google Shape;315;g313cd24ed11_1_170"/>
          <p:cNvPicPr preferRelativeResize="0"/>
          <p:nvPr/>
        </p:nvPicPr>
        <p:blipFill rotWithShape="1">
          <a:blip r:embed="rId3">
            <a:alphaModFix/>
          </a:blip>
          <a:srcRect b="0" l="0" r="0" t="0"/>
          <a:stretch/>
        </p:blipFill>
        <p:spPr>
          <a:xfrm>
            <a:off x="9219096" y="101167"/>
            <a:ext cx="3089465" cy="1554066"/>
          </a:xfrm>
          <a:prstGeom prst="rect">
            <a:avLst/>
          </a:prstGeom>
          <a:noFill/>
          <a:ln>
            <a:noFill/>
          </a:ln>
        </p:spPr>
      </p:pic>
      <p:pic>
        <p:nvPicPr>
          <p:cNvPr id="316" name="Google Shape;316;g313cd24ed11_1_170"/>
          <p:cNvPicPr preferRelativeResize="0"/>
          <p:nvPr/>
        </p:nvPicPr>
        <p:blipFill rotWithShape="1">
          <a:blip r:embed="rId4">
            <a:alphaModFix/>
          </a:blip>
          <a:srcRect b="0" l="0" r="0" t="0"/>
          <a:stretch/>
        </p:blipFill>
        <p:spPr>
          <a:xfrm rot="5400000">
            <a:off x="1808894" y="1568140"/>
            <a:ext cx="1178735" cy="1751722"/>
          </a:xfrm>
          <a:prstGeom prst="rect">
            <a:avLst/>
          </a:prstGeom>
          <a:noFill/>
          <a:ln>
            <a:noFill/>
          </a:ln>
        </p:spPr>
      </p:pic>
      <p:pic>
        <p:nvPicPr>
          <p:cNvPr id="317" name="Google Shape;317;g313cd24ed11_1_170"/>
          <p:cNvPicPr preferRelativeResize="0"/>
          <p:nvPr/>
        </p:nvPicPr>
        <p:blipFill rotWithShape="1">
          <a:blip r:embed="rId5">
            <a:alphaModFix/>
          </a:blip>
          <a:srcRect b="0" l="0" r="0" t="0"/>
          <a:stretch/>
        </p:blipFill>
        <p:spPr>
          <a:xfrm>
            <a:off x="3733708" y="1825017"/>
            <a:ext cx="2206879" cy="1270000"/>
          </a:xfrm>
          <a:prstGeom prst="rect">
            <a:avLst/>
          </a:prstGeom>
          <a:noFill/>
          <a:ln>
            <a:noFill/>
          </a:ln>
        </p:spPr>
      </p:pic>
      <p:pic>
        <p:nvPicPr>
          <p:cNvPr id="318" name="Google Shape;318;g313cd24ed11_1_170"/>
          <p:cNvPicPr preferRelativeResize="0"/>
          <p:nvPr/>
        </p:nvPicPr>
        <p:blipFill rotWithShape="1">
          <a:blip r:embed="rId6">
            <a:alphaModFix/>
          </a:blip>
          <a:srcRect b="0" l="0" r="0" t="0"/>
          <a:stretch/>
        </p:blipFill>
        <p:spPr>
          <a:xfrm>
            <a:off x="6470467" y="1639783"/>
            <a:ext cx="1689566" cy="1689601"/>
          </a:xfrm>
          <a:prstGeom prst="rect">
            <a:avLst/>
          </a:prstGeom>
          <a:noFill/>
          <a:ln>
            <a:noFill/>
          </a:ln>
        </p:spPr>
      </p:pic>
      <p:pic>
        <p:nvPicPr>
          <p:cNvPr id="319" name="Google Shape;319;g313cd24ed11_1_170"/>
          <p:cNvPicPr preferRelativeResize="0"/>
          <p:nvPr/>
        </p:nvPicPr>
        <p:blipFill rotWithShape="1">
          <a:blip r:embed="rId7">
            <a:alphaModFix/>
          </a:blip>
          <a:srcRect b="0" l="0" r="0" t="0"/>
          <a:stretch/>
        </p:blipFill>
        <p:spPr>
          <a:xfrm>
            <a:off x="8610001" y="1724375"/>
            <a:ext cx="2206866" cy="1565153"/>
          </a:xfrm>
          <a:prstGeom prst="rect">
            <a:avLst/>
          </a:prstGeom>
          <a:noFill/>
          <a:ln>
            <a:noFill/>
          </a:ln>
        </p:spPr>
      </p:pic>
      <p:sp>
        <p:nvSpPr>
          <p:cNvPr id="320" name="Google Shape;320;g313cd24ed11_1_170"/>
          <p:cNvSpPr/>
          <p:nvPr/>
        </p:nvSpPr>
        <p:spPr>
          <a:xfrm>
            <a:off x="594467" y="3698533"/>
            <a:ext cx="330300" cy="2000400"/>
          </a:xfrm>
          <a:prstGeom prst="downArrow">
            <a:avLst>
              <a:gd fmla="val 50000" name="adj1"/>
              <a:gd fmla="val 50000" name="adj2"/>
            </a:avLst>
          </a:prstGeom>
          <a:solidFill>
            <a:srgbClr val="FF7A4D"/>
          </a:solidFill>
          <a:ln cap="flat" cmpd="sng" w="9525">
            <a:solidFill>
              <a:srgbClr val="FF7A4D"/>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13cd24ed11_1_6"/>
          <p:cNvSpPr/>
          <p:nvPr/>
        </p:nvSpPr>
        <p:spPr>
          <a:xfrm>
            <a:off x="250100" y="2255667"/>
            <a:ext cx="3259500" cy="22164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7" name="Google Shape;327;g313cd24ed11_1_6"/>
          <p:cNvSpPr/>
          <p:nvPr/>
        </p:nvSpPr>
        <p:spPr>
          <a:xfrm>
            <a:off x="3833167" y="2255667"/>
            <a:ext cx="7705500" cy="36564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8" name="Google Shape;328;g313cd24ed11_1_6"/>
          <p:cNvSpPr/>
          <p:nvPr/>
        </p:nvSpPr>
        <p:spPr>
          <a:xfrm>
            <a:off x="3011833" y="795433"/>
            <a:ext cx="1251600" cy="12516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9" name="Google Shape;329;g313cd24ed11_1_6"/>
          <p:cNvSpPr txBox="1"/>
          <p:nvPr/>
        </p:nvSpPr>
        <p:spPr>
          <a:xfrm>
            <a:off x="560633" y="4967500"/>
            <a:ext cx="2972700" cy="1354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nl-NL" sz="1800" u="none" cap="none" strike="noStrike">
                <a:solidFill>
                  <a:srgbClr val="000000"/>
                </a:solidFill>
              </a:rPr>
              <a:t>Spark Phase 1: </a:t>
            </a:r>
            <a:endParaRPr b="1" i="0" sz="1800" u="none" cap="none" strike="noStrike">
              <a:solidFill>
                <a:srgbClr val="000000"/>
              </a:solidFill>
            </a:endParaRPr>
          </a:p>
          <a:p>
            <a:pPr indent="0" lvl="0" marL="0" marR="0" rtl="0" algn="l">
              <a:lnSpc>
                <a:spcPct val="100000"/>
              </a:lnSpc>
              <a:spcBef>
                <a:spcPts val="0"/>
              </a:spcBef>
              <a:spcAft>
                <a:spcPts val="0"/>
              </a:spcAft>
              <a:buClr>
                <a:srgbClr val="000000"/>
              </a:buClr>
              <a:buSzPts val="1900"/>
              <a:buFont typeface="Arial"/>
              <a:buNone/>
            </a:pPr>
            <a:r>
              <a:rPr i="0" lang="nl-NL" sz="1800" u="none" cap="none" strike="noStrike">
                <a:solidFill>
                  <a:srgbClr val="000000"/>
                </a:solidFill>
              </a:rPr>
              <a:t>4 workshops to </a:t>
            </a:r>
            <a:r>
              <a:rPr lang="nl-NL" sz="1800">
                <a:solidFill>
                  <a:schemeClr val="dk1"/>
                </a:solidFill>
              </a:rPr>
              <a:t>rain competences and </a:t>
            </a:r>
            <a:r>
              <a:rPr i="0" lang="nl-NL" sz="1800" u="none" cap="none" strike="noStrike">
                <a:solidFill>
                  <a:srgbClr val="000000"/>
                </a:solidFill>
              </a:rPr>
              <a:t>form a </a:t>
            </a:r>
            <a:r>
              <a:rPr lang="nl-NL" sz="1800"/>
              <a:t>team</a:t>
            </a:r>
            <a:endParaRPr i="0" sz="1800" u="none" cap="none" strike="noStrike">
              <a:solidFill>
                <a:srgbClr val="000000"/>
              </a:solidFill>
            </a:endParaRPr>
          </a:p>
        </p:txBody>
      </p:sp>
      <p:sp>
        <p:nvSpPr>
          <p:cNvPr id="330" name="Google Shape;330;g313cd24ed11_1_6"/>
          <p:cNvSpPr/>
          <p:nvPr/>
        </p:nvSpPr>
        <p:spPr>
          <a:xfrm>
            <a:off x="391133" y="1890500"/>
            <a:ext cx="1251600" cy="8343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Convene + Disciplinary Grounding</a:t>
            </a:r>
            <a:endParaRPr b="0" i="0" sz="1300" u="none" cap="none" strike="noStrike">
              <a:solidFill>
                <a:srgbClr val="000000"/>
              </a:solidFill>
              <a:latin typeface="Arial"/>
              <a:ea typeface="Arial"/>
              <a:cs typeface="Arial"/>
              <a:sym typeface="Arial"/>
            </a:endParaRPr>
          </a:p>
        </p:txBody>
      </p:sp>
      <p:sp>
        <p:nvSpPr>
          <p:cNvPr id="331" name="Google Shape;331;g313cd24ed11_1_6"/>
          <p:cNvSpPr/>
          <p:nvPr/>
        </p:nvSpPr>
        <p:spPr>
          <a:xfrm>
            <a:off x="637867" y="2946667"/>
            <a:ext cx="1251600" cy="8343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Observe + Perspective Taking</a:t>
            </a:r>
            <a:endParaRPr b="0" i="0" sz="1300" u="none" cap="none" strike="noStrike">
              <a:solidFill>
                <a:srgbClr val="000000"/>
              </a:solidFill>
              <a:latin typeface="Arial"/>
              <a:ea typeface="Arial"/>
              <a:cs typeface="Arial"/>
              <a:sym typeface="Arial"/>
            </a:endParaRPr>
          </a:p>
        </p:txBody>
      </p:sp>
      <p:sp>
        <p:nvSpPr>
          <p:cNvPr id="332" name="Google Shape;332;g313cd24ed11_1_6"/>
          <p:cNvSpPr/>
          <p:nvPr/>
        </p:nvSpPr>
        <p:spPr>
          <a:xfrm>
            <a:off x="1421233" y="3872300"/>
            <a:ext cx="1251600" cy="8343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Reflect + Common Ground</a:t>
            </a:r>
            <a:endParaRPr b="0" i="0" sz="1300" u="none" cap="none" strike="noStrike">
              <a:solidFill>
                <a:srgbClr val="000000"/>
              </a:solidFill>
              <a:latin typeface="Arial"/>
              <a:ea typeface="Arial"/>
              <a:cs typeface="Arial"/>
              <a:sym typeface="Arial"/>
            </a:endParaRPr>
          </a:p>
        </p:txBody>
      </p:sp>
      <p:sp>
        <p:nvSpPr>
          <p:cNvPr id="333" name="Google Shape;333;g313cd24ed11_1_6"/>
          <p:cNvSpPr/>
          <p:nvPr/>
        </p:nvSpPr>
        <p:spPr>
          <a:xfrm>
            <a:off x="2464200" y="2946667"/>
            <a:ext cx="1251600" cy="8343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Act + Collaboration</a:t>
            </a:r>
            <a:endParaRPr b="0" i="0" sz="1300" u="none" cap="none" strike="noStrike">
              <a:solidFill>
                <a:srgbClr val="000000"/>
              </a:solidFill>
              <a:latin typeface="Arial"/>
              <a:ea typeface="Arial"/>
              <a:cs typeface="Arial"/>
              <a:sym typeface="Arial"/>
            </a:endParaRPr>
          </a:p>
        </p:txBody>
      </p:sp>
      <p:sp>
        <p:nvSpPr>
          <p:cNvPr id="334" name="Google Shape;334;g313cd24ed11_1_6"/>
          <p:cNvSpPr txBox="1"/>
          <p:nvPr/>
        </p:nvSpPr>
        <p:spPr>
          <a:xfrm>
            <a:off x="5619333" y="1978267"/>
            <a:ext cx="4680900" cy="329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nl-NL" sz="1800" u="none" cap="none" strike="noStrike">
                <a:solidFill>
                  <a:srgbClr val="000000"/>
                </a:solidFill>
              </a:rPr>
              <a:t>Spark Phase 2: </a:t>
            </a:r>
            <a:endParaRPr b="1" i="0" sz="1800" u="none" cap="none" strike="noStrike">
              <a:solidFill>
                <a:srgbClr val="000000"/>
              </a:solidFill>
            </a:endParaRPr>
          </a:p>
          <a:p>
            <a:pPr indent="0" lvl="0" marL="0" marR="0" rtl="0" algn="l">
              <a:lnSpc>
                <a:spcPct val="100000"/>
              </a:lnSpc>
              <a:spcBef>
                <a:spcPts val="0"/>
              </a:spcBef>
              <a:spcAft>
                <a:spcPts val="0"/>
              </a:spcAft>
              <a:buClr>
                <a:srgbClr val="000000"/>
              </a:buClr>
              <a:buSzPts val="1900"/>
              <a:buFont typeface="Arial"/>
              <a:buNone/>
            </a:pPr>
            <a:r>
              <a:rPr lang="nl-NL" sz="1800"/>
              <a:t>Team formation and research idea development. Possibly leading to grant proposal. A decision not to continue is also okay.</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1900"/>
              <a:buFont typeface="Arial"/>
              <a:buNone/>
            </a:pPr>
            <a:r>
              <a:t/>
            </a:r>
            <a:endParaRPr i="0" sz="1800" u="none" cap="none" strike="noStrike">
              <a:solidFill>
                <a:srgbClr val="000000"/>
              </a:solidFill>
            </a:endParaRPr>
          </a:p>
          <a:p>
            <a:pPr indent="0" lvl="0" marL="0" marR="0" rtl="0" algn="l">
              <a:lnSpc>
                <a:spcPct val="100000"/>
              </a:lnSpc>
              <a:spcBef>
                <a:spcPts val="0"/>
              </a:spcBef>
              <a:spcAft>
                <a:spcPts val="0"/>
              </a:spcAft>
              <a:buClr>
                <a:srgbClr val="000000"/>
              </a:buClr>
              <a:buSzPts val="1900"/>
              <a:buFont typeface="Arial"/>
              <a:buNone/>
            </a:pPr>
            <a:r>
              <a:rPr b="1" i="0" lang="nl-NL" sz="1800" u="none" cap="none" strike="noStrike">
                <a:solidFill>
                  <a:srgbClr val="000000"/>
                </a:solidFill>
              </a:rPr>
              <a:t>Support:</a:t>
            </a:r>
            <a:endParaRPr b="1" i="0" sz="1200" u="none" cap="none" strike="noStrike">
              <a:solidFill>
                <a:schemeClr val="dk1"/>
              </a:solidFill>
            </a:endParaRPr>
          </a:p>
          <a:p>
            <a:pPr indent="-419100" lvl="0" marL="355600" marR="0" rtl="0" algn="l">
              <a:lnSpc>
                <a:spcPct val="100000"/>
              </a:lnSpc>
              <a:spcBef>
                <a:spcPts val="0"/>
              </a:spcBef>
              <a:spcAft>
                <a:spcPts val="0"/>
              </a:spcAft>
              <a:buClr>
                <a:schemeClr val="dk1"/>
              </a:buClr>
              <a:buSzPts val="1800"/>
              <a:buChar char="-"/>
            </a:pPr>
            <a:r>
              <a:rPr lang="nl-NL" sz="1800">
                <a:solidFill>
                  <a:schemeClr val="dk1"/>
                </a:solidFill>
              </a:rPr>
              <a:t>Co-learning event with all Spark teams</a:t>
            </a:r>
            <a:endParaRPr sz="1800">
              <a:solidFill>
                <a:schemeClr val="dk1"/>
              </a:solidFill>
            </a:endParaRPr>
          </a:p>
          <a:p>
            <a:pPr indent="-419100" lvl="0" marL="355600" marR="0" rtl="0" algn="l">
              <a:lnSpc>
                <a:spcPct val="100000"/>
              </a:lnSpc>
              <a:spcBef>
                <a:spcPts val="0"/>
              </a:spcBef>
              <a:spcAft>
                <a:spcPts val="0"/>
              </a:spcAft>
              <a:buClr>
                <a:schemeClr val="dk1"/>
              </a:buClr>
              <a:buSzPts val="1800"/>
              <a:buChar char="-"/>
            </a:pPr>
            <a:r>
              <a:rPr i="0" lang="nl-NL" sz="1800" u="none" cap="none" strike="noStrike">
                <a:solidFill>
                  <a:schemeClr val="dk1"/>
                </a:solidFill>
              </a:rPr>
              <a:t>Process coaching</a:t>
            </a:r>
            <a:endParaRPr i="0" sz="1800" u="none" cap="none" strike="noStrike">
              <a:solidFill>
                <a:schemeClr val="dk1"/>
              </a:solidFill>
            </a:endParaRPr>
          </a:p>
          <a:p>
            <a:pPr indent="-419100" lvl="0" marL="355600" marR="0" rtl="0" algn="l">
              <a:lnSpc>
                <a:spcPct val="100000"/>
              </a:lnSpc>
              <a:spcBef>
                <a:spcPts val="0"/>
              </a:spcBef>
              <a:spcAft>
                <a:spcPts val="0"/>
              </a:spcAft>
              <a:buClr>
                <a:schemeClr val="dk1"/>
              </a:buClr>
              <a:buSzPts val="1800"/>
              <a:buChar char="-"/>
            </a:pPr>
            <a:r>
              <a:rPr i="0" lang="nl-NL" sz="1800" u="none" cap="none" strike="noStrike">
                <a:solidFill>
                  <a:schemeClr val="dk1"/>
                </a:solidFill>
              </a:rPr>
              <a:t>Tools &amp; </a:t>
            </a:r>
            <a:r>
              <a:rPr lang="nl-NL" sz="1800">
                <a:solidFill>
                  <a:schemeClr val="dk1"/>
                </a:solidFill>
              </a:rPr>
              <a:t>methods</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1900"/>
              <a:buFont typeface="Arial"/>
              <a:buNone/>
            </a:pPr>
            <a:r>
              <a:t/>
            </a:r>
            <a:endParaRPr i="0" sz="1800" u="none" cap="none" strike="noStrike">
              <a:solidFill>
                <a:srgbClr val="000000"/>
              </a:solidFill>
            </a:endParaRPr>
          </a:p>
        </p:txBody>
      </p:sp>
      <p:sp>
        <p:nvSpPr>
          <p:cNvPr id="335" name="Google Shape;335;g313cd24ed11_1_6"/>
          <p:cNvSpPr/>
          <p:nvPr/>
        </p:nvSpPr>
        <p:spPr>
          <a:xfrm>
            <a:off x="3650633" y="73133"/>
            <a:ext cx="1850400" cy="920400"/>
          </a:xfrm>
          <a:prstGeom prst="wedgeRectCallout">
            <a:avLst>
              <a:gd fmla="val -30975" name="adj1"/>
              <a:gd fmla="val 76271"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Deadline for submitting proposal to enter Phase 2</a:t>
            </a:r>
            <a:endParaRPr b="0" i="0" sz="1300" u="none" cap="none" strike="noStrike">
              <a:solidFill>
                <a:srgbClr val="000000"/>
              </a:solidFill>
              <a:latin typeface="Arial"/>
              <a:ea typeface="Arial"/>
              <a:cs typeface="Arial"/>
              <a:sym typeface="Arial"/>
            </a:endParaRPr>
          </a:p>
        </p:txBody>
      </p:sp>
      <p:sp>
        <p:nvSpPr>
          <p:cNvPr id="336" name="Google Shape;336;g313cd24ed11_1_6"/>
          <p:cNvSpPr/>
          <p:nvPr/>
        </p:nvSpPr>
        <p:spPr>
          <a:xfrm>
            <a:off x="4599517" y="1143851"/>
            <a:ext cx="1570500" cy="834300"/>
          </a:xfrm>
          <a:prstGeom prst="wedgeRectCallout">
            <a:avLst>
              <a:gd fmla="val -48805" name="adj1"/>
              <a:gd fmla="val 75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nl-NL" sz="1300" u="none" cap="none" strike="noStrike">
                <a:solidFill>
                  <a:srgbClr val="000000"/>
                </a:solidFill>
                <a:latin typeface="Arial"/>
                <a:ea typeface="Arial"/>
                <a:cs typeface="Arial"/>
                <a:sym typeface="Arial"/>
              </a:rPr>
              <a:t>Feedback from Board &amp; release of funds</a:t>
            </a:r>
            <a:endParaRPr b="0" i="0" sz="1300" u="none" cap="none" strike="noStrike">
              <a:solidFill>
                <a:srgbClr val="000000"/>
              </a:solidFill>
              <a:latin typeface="Arial"/>
              <a:ea typeface="Arial"/>
              <a:cs typeface="Arial"/>
              <a:sym typeface="Arial"/>
            </a:endParaRPr>
          </a:p>
        </p:txBody>
      </p:sp>
      <p:sp>
        <p:nvSpPr>
          <p:cNvPr id="337" name="Google Shape;337;g313cd24ed11_1_6"/>
          <p:cNvSpPr txBox="1"/>
          <p:nvPr/>
        </p:nvSpPr>
        <p:spPr>
          <a:xfrm>
            <a:off x="3911367" y="2946667"/>
            <a:ext cx="15123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rgbClr val="000000"/>
                </a:solidFill>
                <a:latin typeface="Karla"/>
                <a:ea typeface="Karla"/>
                <a:cs typeface="Karla"/>
                <a:sym typeface="Karla"/>
              </a:rPr>
              <a:t>Convene</a:t>
            </a:r>
            <a:endParaRPr b="0" i="0" sz="1600" u="none" cap="none" strike="noStrike">
              <a:solidFill>
                <a:srgbClr val="000000"/>
              </a:solidFill>
              <a:latin typeface="Karla"/>
              <a:ea typeface="Karla"/>
              <a:cs typeface="Karla"/>
              <a:sym typeface="Karla"/>
            </a:endParaRPr>
          </a:p>
        </p:txBody>
      </p:sp>
      <p:sp>
        <p:nvSpPr>
          <p:cNvPr id="338" name="Google Shape;338;g313cd24ed11_1_6"/>
          <p:cNvSpPr txBox="1"/>
          <p:nvPr/>
        </p:nvSpPr>
        <p:spPr>
          <a:xfrm>
            <a:off x="4406867" y="4146100"/>
            <a:ext cx="12516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rgbClr val="000000"/>
                </a:solidFill>
                <a:latin typeface="Karla"/>
                <a:ea typeface="Karla"/>
                <a:cs typeface="Karla"/>
                <a:sym typeface="Karla"/>
              </a:rPr>
              <a:t>Observe</a:t>
            </a:r>
            <a:endParaRPr b="0" i="0" sz="1600" u="none" cap="none" strike="noStrike">
              <a:solidFill>
                <a:srgbClr val="000000"/>
              </a:solidFill>
              <a:latin typeface="Karla"/>
              <a:ea typeface="Karla"/>
              <a:cs typeface="Karla"/>
              <a:sym typeface="Karla"/>
            </a:endParaRPr>
          </a:p>
        </p:txBody>
      </p:sp>
      <p:sp>
        <p:nvSpPr>
          <p:cNvPr id="339" name="Google Shape;339;g313cd24ed11_1_6"/>
          <p:cNvSpPr txBox="1"/>
          <p:nvPr/>
        </p:nvSpPr>
        <p:spPr>
          <a:xfrm>
            <a:off x="6937833" y="5398500"/>
            <a:ext cx="5462700" cy="523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i="0" lang="nl-NL" sz="1800" u="none" cap="none" strike="noStrike">
                <a:solidFill>
                  <a:srgbClr val="000000"/>
                </a:solidFill>
              </a:rPr>
              <a:t>Reflect</a:t>
            </a:r>
            <a:endParaRPr i="0" sz="1800" u="none" cap="none" strike="noStrike">
              <a:solidFill>
                <a:srgbClr val="000000"/>
              </a:solidFill>
            </a:endParaRPr>
          </a:p>
        </p:txBody>
      </p:sp>
      <p:sp>
        <p:nvSpPr>
          <p:cNvPr id="340" name="Google Shape;340;g313cd24ed11_1_6"/>
          <p:cNvSpPr txBox="1"/>
          <p:nvPr/>
        </p:nvSpPr>
        <p:spPr>
          <a:xfrm>
            <a:off x="9716984" y="4146100"/>
            <a:ext cx="23340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0" i="0" lang="nl-NL" sz="1900" u="none" cap="none" strike="noStrike">
                <a:solidFill>
                  <a:srgbClr val="000000"/>
                </a:solidFill>
                <a:latin typeface="Karla"/>
                <a:ea typeface="Karla"/>
                <a:cs typeface="Karla"/>
                <a:sym typeface="Karla"/>
              </a:rPr>
              <a:t>Act</a:t>
            </a:r>
            <a:endParaRPr b="0" i="0" sz="1900" u="none" cap="none" strike="noStrike">
              <a:solidFill>
                <a:srgbClr val="000000"/>
              </a:solidFill>
              <a:latin typeface="Karla"/>
              <a:ea typeface="Karla"/>
              <a:cs typeface="Karla"/>
              <a:sym typeface="Karla"/>
            </a:endParaRPr>
          </a:p>
        </p:txBody>
      </p:sp>
      <p:sp>
        <p:nvSpPr>
          <p:cNvPr id="341" name="Google Shape;341;g313cd24ed11_1_6"/>
          <p:cNvSpPr/>
          <p:nvPr/>
        </p:nvSpPr>
        <p:spPr>
          <a:xfrm>
            <a:off x="10528000" y="912433"/>
            <a:ext cx="1664100" cy="1017600"/>
          </a:xfrm>
          <a:prstGeom prst="wedgeRectCallout">
            <a:avLst>
              <a:gd fmla="val -48805" name="adj1"/>
              <a:gd fmla="val 75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lang="nl-NL" sz="1300"/>
              <a:t>Apply for UCo, another grant or endterm conversation</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13cd24ed11_1_54"/>
          <p:cNvSpPr/>
          <p:nvPr/>
        </p:nvSpPr>
        <p:spPr>
          <a:xfrm>
            <a:off x="519867" y="364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47" name="Google Shape;347;g313cd24ed11_1_54"/>
          <p:cNvSpPr/>
          <p:nvPr/>
        </p:nvSpPr>
        <p:spPr>
          <a:xfrm>
            <a:off x="3001867" y="3763100"/>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48" name="Google Shape;348;g313cd24ed11_1_54"/>
          <p:cNvSpPr/>
          <p:nvPr/>
        </p:nvSpPr>
        <p:spPr>
          <a:xfrm>
            <a:off x="5606900" y="386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49" name="Google Shape;349;g313cd24ed11_1_54"/>
          <p:cNvSpPr/>
          <p:nvPr/>
        </p:nvSpPr>
        <p:spPr>
          <a:xfrm>
            <a:off x="8211933" y="386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50" name="Google Shape;350;g313cd24ed11_1_54"/>
          <p:cNvSpPr/>
          <p:nvPr/>
        </p:nvSpPr>
        <p:spPr>
          <a:xfrm>
            <a:off x="519867" y="5102733"/>
            <a:ext cx="10766400" cy="12243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51" name="Google Shape;351;g313cd24ed11_1_54"/>
          <p:cNvSpPr txBox="1"/>
          <p:nvPr/>
        </p:nvSpPr>
        <p:spPr>
          <a:xfrm>
            <a:off x="11001500" y="2093267"/>
            <a:ext cx="1106700" cy="821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nl-NL" sz="2000">
                <a:solidFill>
                  <a:schemeClr val="dk1"/>
                </a:solidFill>
              </a:rPr>
              <a:t>Other forms of funding</a:t>
            </a:r>
            <a:endParaRPr sz="2000">
              <a:solidFill>
                <a:schemeClr val="dk1"/>
              </a:solidFill>
            </a:endParaRPr>
          </a:p>
        </p:txBody>
      </p:sp>
      <p:sp>
        <p:nvSpPr>
          <p:cNvPr id="352" name="Google Shape;352;g313cd24ed11_1_54"/>
          <p:cNvSpPr txBox="1"/>
          <p:nvPr/>
        </p:nvSpPr>
        <p:spPr>
          <a:xfrm>
            <a:off x="4159033" y="5674967"/>
            <a:ext cx="34884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nl-NL" sz="2100">
                <a:solidFill>
                  <a:schemeClr val="dk1"/>
                </a:solidFill>
              </a:rPr>
              <a:t>CUCo Learning Journey</a:t>
            </a:r>
            <a:endParaRPr b="1" sz="2100">
              <a:solidFill>
                <a:schemeClr val="dk1"/>
              </a:solidFill>
            </a:endParaRPr>
          </a:p>
        </p:txBody>
      </p:sp>
      <p:sp>
        <p:nvSpPr>
          <p:cNvPr id="353" name="Google Shape;353;g313cd24ed11_1_54"/>
          <p:cNvSpPr/>
          <p:nvPr/>
        </p:nvSpPr>
        <p:spPr>
          <a:xfrm>
            <a:off x="2649700" y="2914867"/>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54" name="Google Shape;354;g313cd24ed11_1_54"/>
          <p:cNvSpPr/>
          <p:nvPr/>
        </p:nvSpPr>
        <p:spPr>
          <a:xfrm>
            <a:off x="5200733" y="3156800"/>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55" name="Google Shape;355;g313cd24ed11_1_54"/>
          <p:cNvSpPr/>
          <p:nvPr/>
        </p:nvSpPr>
        <p:spPr>
          <a:xfrm>
            <a:off x="7751767" y="3218700"/>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56" name="Google Shape;356;g313cd24ed11_1_54"/>
          <p:cNvSpPr txBox="1"/>
          <p:nvPr/>
        </p:nvSpPr>
        <p:spPr>
          <a:xfrm rot="-5401488">
            <a:off x="1914885" y="1551819"/>
            <a:ext cx="20796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300">
              <a:solidFill>
                <a:schemeClr val="dk1"/>
              </a:solidFill>
            </a:endParaRPr>
          </a:p>
        </p:txBody>
      </p:sp>
      <p:sp>
        <p:nvSpPr>
          <p:cNvPr id="357" name="Google Shape;357;g313cd24ed11_1_54"/>
          <p:cNvSpPr txBox="1"/>
          <p:nvPr/>
        </p:nvSpPr>
        <p:spPr>
          <a:xfrm rot="-5400000">
            <a:off x="4309000" y="1673500"/>
            <a:ext cx="21963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900"/>
          </a:p>
        </p:txBody>
      </p:sp>
      <p:sp>
        <p:nvSpPr>
          <p:cNvPr id="358" name="Google Shape;358;g313cd24ed11_1_54"/>
          <p:cNvSpPr txBox="1"/>
          <p:nvPr/>
        </p:nvSpPr>
        <p:spPr>
          <a:xfrm rot="-5400000">
            <a:off x="7037167" y="1756967"/>
            <a:ext cx="20757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900"/>
          </a:p>
        </p:txBody>
      </p:sp>
      <p:sp>
        <p:nvSpPr>
          <p:cNvPr id="359" name="Google Shape;359;g313cd24ed11_1_54"/>
          <p:cNvSpPr txBox="1"/>
          <p:nvPr/>
        </p:nvSpPr>
        <p:spPr>
          <a:xfrm>
            <a:off x="3504500" y="3429000"/>
            <a:ext cx="11937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1</a:t>
            </a:r>
            <a:endParaRPr sz="2100">
              <a:solidFill>
                <a:schemeClr val="dk1"/>
              </a:solidFill>
              <a:latin typeface="Karla"/>
              <a:ea typeface="Karla"/>
              <a:cs typeface="Karla"/>
              <a:sym typeface="Karla"/>
            </a:endParaRPr>
          </a:p>
        </p:txBody>
      </p:sp>
      <p:sp>
        <p:nvSpPr>
          <p:cNvPr id="360" name="Google Shape;360;g313cd24ed11_1_54"/>
          <p:cNvSpPr txBox="1"/>
          <p:nvPr/>
        </p:nvSpPr>
        <p:spPr>
          <a:xfrm>
            <a:off x="6135450" y="3429000"/>
            <a:ext cx="13020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2</a:t>
            </a:r>
            <a:endParaRPr sz="1900"/>
          </a:p>
        </p:txBody>
      </p:sp>
      <p:sp>
        <p:nvSpPr>
          <p:cNvPr id="361" name="Google Shape;361;g313cd24ed11_1_54"/>
          <p:cNvSpPr txBox="1"/>
          <p:nvPr/>
        </p:nvSpPr>
        <p:spPr>
          <a:xfrm>
            <a:off x="8686467" y="3429000"/>
            <a:ext cx="13020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3</a:t>
            </a:r>
            <a:endParaRPr sz="1900"/>
          </a:p>
        </p:txBody>
      </p:sp>
      <p:sp>
        <p:nvSpPr>
          <p:cNvPr id="362" name="Google Shape;362;g313cd24ed11_1_54"/>
          <p:cNvSpPr/>
          <p:nvPr/>
        </p:nvSpPr>
        <p:spPr>
          <a:xfrm>
            <a:off x="1007767" y="4133700"/>
            <a:ext cx="360900" cy="386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63" name="Google Shape;363;g313cd24ed11_1_54"/>
          <p:cNvSpPr/>
          <p:nvPr/>
        </p:nvSpPr>
        <p:spPr>
          <a:xfrm>
            <a:off x="1368567" y="4198450"/>
            <a:ext cx="1023300" cy="821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64" name="Google Shape;364;g313cd24ed11_1_54"/>
          <p:cNvSpPr txBox="1"/>
          <p:nvPr/>
        </p:nvSpPr>
        <p:spPr>
          <a:xfrm>
            <a:off x="1073267" y="3203500"/>
            <a:ext cx="11067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Spark </a:t>
            </a:r>
            <a:endParaRPr sz="2100">
              <a:solidFill>
                <a:schemeClr val="dk1"/>
              </a:solidFill>
              <a:latin typeface="Karla"/>
              <a:ea typeface="Karla"/>
              <a:cs typeface="Karla"/>
              <a:sym typeface="Karla"/>
            </a:endParaRPr>
          </a:p>
        </p:txBody>
      </p:sp>
      <p:sp>
        <p:nvSpPr>
          <p:cNvPr id="365" name="Google Shape;365;g313cd24ed11_1_54"/>
          <p:cNvSpPr txBox="1"/>
          <p:nvPr/>
        </p:nvSpPr>
        <p:spPr>
          <a:xfrm>
            <a:off x="858167" y="3643733"/>
            <a:ext cx="10233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500">
                <a:solidFill>
                  <a:schemeClr val="dk1"/>
                </a:solidFill>
                <a:latin typeface="Karla"/>
                <a:ea typeface="Karla"/>
                <a:cs typeface="Karla"/>
                <a:sym typeface="Karla"/>
              </a:rPr>
              <a:t>Phase 1</a:t>
            </a:r>
            <a:endParaRPr sz="1500">
              <a:solidFill>
                <a:schemeClr val="dk1"/>
              </a:solidFill>
              <a:latin typeface="Karla"/>
              <a:ea typeface="Karla"/>
              <a:cs typeface="Karla"/>
              <a:sym typeface="Karla"/>
            </a:endParaRPr>
          </a:p>
        </p:txBody>
      </p:sp>
      <p:sp>
        <p:nvSpPr>
          <p:cNvPr id="366" name="Google Shape;366;g313cd24ed11_1_54"/>
          <p:cNvSpPr txBox="1"/>
          <p:nvPr/>
        </p:nvSpPr>
        <p:spPr>
          <a:xfrm>
            <a:off x="1545600" y="3643733"/>
            <a:ext cx="922500" cy="708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500">
                <a:solidFill>
                  <a:schemeClr val="dk1"/>
                </a:solidFill>
                <a:latin typeface="Karla"/>
                <a:ea typeface="Karla"/>
                <a:cs typeface="Karla"/>
                <a:sym typeface="Karla"/>
              </a:rPr>
              <a:t>Phase 2</a:t>
            </a:r>
            <a:endParaRPr sz="1500">
              <a:solidFill>
                <a:schemeClr val="dk1"/>
              </a:solidFill>
              <a:latin typeface="Karla"/>
              <a:ea typeface="Karla"/>
              <a:cs typeface="Karla"/>
              <a:sym typeface="Karla"/>
            </a:endParaRPr>
          </a:p>
        </p:txBody>
      </p:sp>
      <p:sp>
        <p:nvSpPr>
          <p:cNvPr id="367" name="Google Shape;367;g313cd24ed11_1_54"/>
          <p:cNvSpPr/>
          <p:nvPr/>
        </p:nvSpPr>
        <p:spPr>
          <a:xfrm>
            <a:off x="10196367" y="2570433"/>
            <a:ext cx="788100" cy="1130700"/>
          </a:xfrm>
          <a:prstGeom prst="bentArrow">
            <a:avLst>
              <a:gd fmla="val 25000" name="adj1"/>
              <a:gd fmla="val 26861"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68" name="Google Shape;368;g313cd24ed11_1_54"/>
          <p:cNvSpPr/>
          <p:nvPr/>
        </p:nvSpPr>
        <p:spPr>
          <a:xfrm>
            <a:off x="2558700"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69" name="Google Shape;369;g313cd24ed11_1_54"/>
          <p:cNvSpPr txBox="1"/>
          <p:nvPr/>
        </p:nvSpPr>
        <p:spPr>
          <a:xfrm>
            <a:off x="2781733" y="5532567"/>
            <a:ext cx="61623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2100">
              <a:solidFill>
                <a:schemeClr val="dk1"/>
              </a:solidFill>
              <a:latin typeface="Karla"/>
              <a:ea typeface="Karla"/>
              <a:cs typeface="Karla"/>
              <a:sym typeface="Karla"/>
            </a:endParaRPr>
          </a:p>
        </p:txBody>
      </p:sp>
      <p:sp>
        <p:nvSpPr>
          <p:cNvPr id="370" name="Google Shape;370;g313cd24ed11_1_54"/>
          <p:cNvSpPr txBox="1"/>
          <p:nvPr/>
        </p:nvSpPr>
        <p:spPr>
          <a:xfrm>
            <a:off x="2263367" y="5438200"/>
            <a:ext cx="17439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
        <p:nvSpPr>
          <p:cNvPr id="371" name="Google Shape;371;g313cd24ed11_1_54"/>
          <p:cNvSpPr/>
          <p:nvPr/>
        </p:nvSpPr>
        <p:spPr>
          <a:xfrm>
            <a:off x="5011100"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72" name="Google Shape;372;g313cd24ed11_1_54"/>
          <p:cNvSpPr/>
          <p:nvPr/>
        </p:nvSpPr>
        <p:spPr>
          <a:xfrm>
            <a:off x="7660767"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73" name="Google Shape;373;g313cd24ed11_1_54"/>
          <p:cNvSpPr txBox="1"/>
          <p:nvPr/>
        </p:nvSpPr>
        <p:spPr>
          <a:xfrm>
            <a:off x="3176258" y="5636242"/>
            <a:ext cx="61623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2100">
              <a:solidFill>
                <a:schemeClr val="dk1"/>
              </a:solidFill>
              <a:latin typeface="Karla"/>
              <a:ea typeface="Karla"/>
              <a:cs typeface="Karla"/>
              <a:sym typeface="Karla"/>
            </a:endParaRPr>
          </a:p>
        </p:txBody>
      </p:sp>
      <p:sp>
        <p:nvSpPr>
          <p:cNvPr id="374" name="Google Shape;374;g313cd24ed11_1_54"/>
          <p:cNvSpPr txBox="1"/>
          <p:nvPr/>
        </p:nvSpPr>
        <p:spPr>
          <a:xfrm>
            <a:off x="4698100" y="5435000"/>
            <a:ext cx="15288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
        <p:nvSpPr>
          <p:cNvPr id="375" name="Google Shape;375;g313cd24ed11_1_54"/>
          <p:cNvSpPr txBox="1"/>
          <p:nvPr/>
        </p:nvSpPr>
        <p:spPr>
          <a:xfrm>
            <a:off x="7463500" y="5435000"/>
            <a:ext cx="14808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313cd24ed11_1_183"/>
          <p:cNvSpPr txBox="1"/>
          <p:nvPr>
            <p:ph type="title"/>
          </p:nvPr>
        </p:nvSpPr>
        <p:spPr>
          <a:xfrm>
            <a:off x="518766" y="351460"/>
            <a:ext cx="14918400" cy="726000"/>
          </a:xfrm>
          <a:prstGeom prst="rect">
            <a:avLst/>
          </a:prstGeom>
          <a:noFill/>
          <a:ln>
            <a:noFill/>
          </a:ln>
        </p:spPr>
        <p:txBody>
          <a:bodyPr anchorCtr="0" anchor="ctr" bIns="0" lIns="96000" spcFirstLastPara="1" rIns="96000" wrap="square" tIns="144000">
            <a:noAutofit/>
          </a:bodyPr>
          <a:lstStyle/>
          <a:p>
            <a:pPr indent="0" lvl="0" marL="0" rtl="0" algn="l">
              <a:lnSpc>
                <a:spcPct val="133333"/>
              </a:lnSpc>
              <a:spcBef>
                <a:spcPts val="0"/>
              </a:spcBef>
              <a:spcAft>
                <a:spcPts val="0"/>
              </a:spcAft>
              <a:buSzPts val="2400"/>
              <a:buNone/>
            </a:pPr>
            <a:r>
              <a:rPr lang="nl-NL" sz="2400"/>
              <a:t>The unusual trinity</a:t>
            </a:r>
            <a:endParaRPr b="1" sz="2400"/>
          </a:p>
        </p:txBody>
      </p:sp>
      <p:sp>
        <p:nvSpPr>
          <p:cNvPr id="382" name="Google Shape;382;g313cd24ed11_1_183"/>
          <p:cNvSpPr txBox="1"/>
          <p:nvPr>
            <p:ph idx="1" type="body"/>
          </p:nvPr>
        </p:nvSpPr>
        <p:spPr>
          <a:xfrm>
            <a:off x="5061231" y="1444867"/>
            <a:ext cx="1305600" cy="7428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800"/>
              </a:spcBef>
              <a:spcAft>
                <a:spcPts val="0"/>
              </a:spcAft>
              <a:buSzPts val="2400"/>
              <a:buNone/>
            </a:pPr>
            <a:r>
              <a:rPr lang="nl-NL" sz="2700">
                <a:latin typeface="Arial"/>
                <a:ea typeface="Arial"/>
                <a:cs typeface="Arial"/>
                <a:sym typeface="Arial"/>
              </a:rPr>
              <a:t>Topic</a:t>
            </a:r>
            <a:endParaRPr sz="2700">
              <a:latin typeface="Arial"/>
              <a:ea typeface="Arial"/>
              <a:cs typeface="Arial"/>
              <a:sym typeface="Arial"/>
            </a:endParaRPr>
          </a:p>
        </p:txBody>
      </p:sp>
      <p:sp>
        <p:nvSpPr>
          <p:cNvPr id="383" name="Google Shape;383;g313cd24ed11_1_183"/>
          <p:cNvSpPr/>
          <p:nvPr/>
        </p:nvSpPr>
        <p:spPr>
          <a:xfrm>
            <a:off x="3802593" y="2210013"/>
            <a:ext cx="3550067" cy="2937933"/>
          </a:xfrm>
          <a:prstGeom prst="flowChartExtract">
            <a:avLst/>
          </a:prstGeom>
          <a:solidFill>
            <a:schemeClr val="lt1"/>
          </a:solidFill>
          <a:ln cap="flat" cmpd="sng" w="762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4" name="Google Shape;384;g313cd24ed11_1_183"/>
          <p:cNvSpPr txBox="1"/>
          <p:nvPr>
            <p:ph idx="1" type="body"/>
          </p:nvPr>
        </p:nvSpPr>
        <p:spPr>
          <a:xfrm>
            <a:off x="7382463" y="4948025"/>
            <a:ext cx="1603500" cy="742800"/>
          </a:xfrm>
          <a:prstGeom prst="rect">
            <a:avLst/>
          </a:prstGeom>
          <a:noFill/>
          <a:ln>
            <a:noFill/>
          </a:ln>
        </p:spPr>
        <p:txBody>
          <a:bodyPr anchorCtr="0" anchor="t" bIns="60925" lIns="121900" spcFirstLastPara="1" rIns="121900" wrap="square" tIns="60925">
            <a:normAutofit/>
          </a:bodyPr>
          <a:lstStyle/>
          <a:p>
            <a:pPr indent="0" lvl="0" marL="0" rtl="0" algn="l">
              <a:lnSpc>
                <a:spcPct val="100000"/>
              </a:lnSpc>
              <a:spcBef>
                <a:spcPts val="800"/>
              </a:spcBef>
              <a:spcAft>
                <a:spcPts val="0"/>
              </a:spcAft>
              <a:buSzPts val="2400"/>
              <a:buNone/>
            </a:pPr>
            <a:r>
              <a:rPr lang="nl-NL" sz="2700">
                <a:latin typeface="Arial"/>
                <a:ea typeface="Arial"/>
                <a:cs typeface="Arial"/>
                <a:sym typeface="Arial"/>
              </a:rPr>
              <a:t>Process</a:t>
            </a:r>
            <a:endParaRPr sz="2700">
              <a:latin typeface="Arial"/>
              <a:ea typeface="Arial"/>
              <a:cs typeface="Arial"/>
              <a:sym typeface="Arial"/>
            </a:endParaRPr>
          </a:p>
        </p:txBody>
      </p:sp>
      <p:sp>
        <p:nvSpPr>
          <p:cNvPr id="385" name="Google Shape;385;g313cd24ed11_1_183"/>
          <p:cNvSpPr txBox="1"/>
          <p:nvPr>
            <p:ph idx="1" type="body"/>
          </p:nvPr>
        </p:nvSpPr>
        <p:spPr>
          <a:xfrm>
            <a:off x="2702140" y="4870700"/>
            <a:ext cx="1305600" cy="742800"/>
          </a:xfrm>
          <a:prstGeom prst="rect">
            <a:avLst/>
          </a:prstGeom>
          <a:noFill/>
          <a:ln>
            <a:noFill/>
          </a:ln>
        </p:spPr>
        <p:txBody>
          <a:bodyPr anchorCtr="0" anchor="t" bIns="60925" lIns="121900" spcFirstLastPara="1" rIns="121900" wrap="square" tIns="60925">
            <a:normAutofit/>
          </a:bodyPr>
          <a:lstStyle/>
          <a:p>
            <a:pPr indent="0" lvl="0" marL="0" rtl="0" algn="l">
              <a:lnSpc>
                <a:spcPct val="100000"/>
              </a:lnSpc>
              <a:spcBef>
                <a:spcPts val="800"/>
              </a:spcBef>
              <a:spcAft>
                <a:spcPts val="0"/>
              </a:spcAft>
              <a:buSzPts val="2400"/>
              <a:buNone/>
            </a:pPr>
            <a:r>
              <a:rPr lang="nl-NL" sz="2700">
                <a:latin typeface="Arial"/>
                <a:ea typeface="Arial"/>
                <a:cs typeface="Arial"/>
                <a:sym typeface="Arial"/>
              </a:rPr>
              <a:t>Team</a:t>
            </a:r>
            <a:endParaRPr sz="2700">
              <a:latin typeface="Arial"/>
              <a:ea typeface="Arial"/>
              <a:cs typeface="Arial"/>
              <a:sym typeface="Arial"/>
            </a:endParaRPr>
          </a:p>
        </p:txBody>
      </p:sp>
      <p:pic>
        <p:nvPicPr>
          <p:cNvPr id="386" name="Google Shape;386;g313cd24ed11_1_183"/>
          <p:cNvPicPr preferRelativeResize="0"/>
          <p:nvPr/>
        </p:nvPicPr>
        <p:blipFill rotWithShape="1">
          <a:blip r:embed="rId3">
            <a:alphaModFix/>
          </a:blip>
          <a:srcRect b="0" l="0" r="0" t="0"/>
          <a:stretch/>
        </p:blipFill>
        <p:spPr>
          <a:xfrm>
            <a:off x="4550476" y="3041089"/>
            <a:ext cx="2054301" cy="2006023"/>
          </a:xfrm>
          <a:prstGeom prst="rect">
            <a:avLst/>
          </a:prstGeom>
          <a:noFill/>
          <a:ln>
            <a:noFill/>
          </a:ln>
        </p:spPr>
      </p:pic>
      <p:pic>
        <p:nvPicPr>
          <p:cNvPr descr="A picture containing shape&#10;&#10;Description automatically generated" id="387" name="Google Shape;387;g313cd24ed11_1_183"/>
          <p:cNvPicPr preferRelativeResize="0"/>
          <p:nvPr/>
        </p:nvPicPr>
        <p:blipFill rotWithShape="1">
          <a:blip r:embed="rId4">
            <a:alphaModFix/>
          </a:blip>
          <a:srcRect b="0" l="0" r="0" t="0"/>
          <a:stretch/>
        </p:blipFill>
        <p:spPr>
          <a:xfrm>
            <a:off x="8579389" y="214611"/>
            <a:ext cx="3089465" cy="15540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13cd24ed11_1_40"/>
          <p:cNvSpPr txBox="1"/>
          <p:nvPr>
            <p:ph type="title"/>
          </p:nvPr>
        </p:nvSpPr>
        <p:spPr>
          <a:xfrm>
            <a:off x="551391" y="318235"/>
            <a:ext cx="14918400" cy="726000"/>
          </a:xfrm>
          <a:prstGeom prst="rect">
            <a:avLst/>
          </a:prstGeom>
        </p:spPr>
        <p:txBody>
          <a:bodyPr anchorCtr="0" anchor="ctr" bIns="0" lIns="72000" spcFirstLastPara="1" rIns="72000" wrap="square" tIns="108000">
            <a:noAutofit/>
          </a:bodyPr>
          <a:lstStyle/>
          <a:p>
            <a:pPr indent="0" lvl="0" marL="0" rtl="0" algn="l">
              <a:spcBef>
                <a:spcPts val="0"/>
              </a:spcBef>
              <a:spcAft>
                <a:spcPts val="0"/>
              </a:spcAft>
              <a:buNone/>
            </a:pPr>
            <a:r>
              <a:rPr lang="nl-NL" sz="2400"/>
              <a:t>CUCo support</a:t>
            </a:r>
            <a:endParaRPr sz="2400"/>
          </a:p>
        </p:txBody>
      </p:sp>
      <p:sp>
        <p:nvSpPr>
          <p:cNvPr id="393" name="Google Shape;393;g313cd24ed11_1_40"/>
          <p:cNvSpPr/>
          <p:nvPr/>
        </p:nvSpPr>
        <p:spPr>
          <a:xfrm>
            <a:off x="2253400" y="1243667"/>
            <a:ext cx="7685100" cy="32445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94" name="Google Shape;394;g313cd24ed11_1_40"/>
          <p:cNvSpPr/>
          <p:nvPr/>
        </p:nvSpPr>
        <p:spPr>
          <a:xfrm>
            <a:off x="5300669" y="2955033"/>
            <a:ext cx="1977600" cy="1227600"/>
          </a:xfrm>
          <a:prstGeom prst="wedgeRectCallout">
            <a:avLst>
              <a:gd fmla="val 8767" name="adj1"/>
              <a:gd fmla="val 68825"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nl-NL" sz="1900">
                <a:latin typeface="Karla"/>
                <a:ea typeface="Karla"/>
                <a:cs typeface="Karla"/>
                <a:sym typeface="Karla"/>
              </a:rPr>
              <a:t>CUCo Community Day: all Spark and UCo teams</a:t>
            </a:r>
            <a:endParaRPr sz="1900">
              <a:latin typeface="Karla"/>
              <a:ea typeface="Karla"/>
              <a:cs typeface="Karla"/>
              <a:sym typeface="Karla"/>
            </a:endParaRPr>
          </a:p>
        </p:txBody>
      </p:sp>
      <p:sp>
        <p:nvSpPr>
          <p:cNvPr id="395" name="Google Shape;395;g313cd24ed11_1_40"/>
          <p:cNvSpPr/>
          <p:nvPr/>
        </p:nvSpPr>
        <p:spPr>
          <a:xfrm>
            <a:off x="3226067" y="1960333"/>
            <a:ext cx="2405700" cy="1227600"/>
          </a:xfrm>
          <a:prstGeom prst="wedgeEllipseCallout">
            <a:avLst>
              <a:gd fmla="val -37348" name="adj1"/>
              <a:gd fmla="val 56194"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i="1" lang="nl-NL" sz="1900">
                <a:latin typeface="Karla"/>
                <a:ea typeface="Karla"/>
                <a:cs typeface="Karla"/>
                <a:sym typeface="Karla"/>
              </a:rPr>
              <a:t>Gathering cross-project working group</a:t>
            </a:r>
            <a:endParaRPr i="1" sz="1900">
              <a:latin typeface="Karla"/>
              <a:ea typeface="Karla"/>
              <a:cs typeface="Karla"/>
              <a:sym typeface="Karla"/>
            </a:endParaRPr>
          </a:p>
        </p:txBody>
      </p:sp>
      <p:sp>
        <p:nvSpPr>
          <p:cNvPr id="396" name="Google Shape;396;g313cd24ed11_1_40"/>
          <p:cNvSpPr/>
          <p:nvPr/>
        </p:nvSpPr>
        <p:spPr>
          <a:xfrm>
            <a:off x="9635600" y="484333"/>
            <a:ext cx="1476000" cy="14760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397" name="Google Shape;397;g313cd24ed11_1_40"/>
          <p:cNvSpPr/>
          <p:nvPr/>
        </p:nvSpPr>
        <p:spPr>
          <a:xfrm>
            <a:off x="10059733" y="2261967"/>
            <a:ext cx="1775100" cy="1476000"/>
          </a:xfrm>
          <a:prstGeom prst="wedgeRectCallout">
            <a:avLst>
              <a:gd fmla="val -31670" name="adj1"/>
              <a:gd fmla="val -71906"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nl-NL" sz="1900">
                <a:latin typeface="Karla"/>
                <a:ea typeface="Karla"/>
                <a:cs typeface="Karla"/>
                <a:sym typeface="Karla"/>
              </a:rPr>
              <a:t>(re-)apply for UCo, or end-term conversation</a:t>
            </a:r>
            <a:endParaRPr sz="1900">
              <a:latin typeface="Karla"/>
              <a:ea typeface="Karla"/>
              <a:cs typeface="Karla"/>
              <a:sym typeface="Karla"/>
            </a:endParaRPr>
          </a:p>
        </p:txBody>
      </p:sp>
      <p:sp>
        <p:nvSpPr>
          <p:cNvPr id="398" name="Google Shape;398;g313cd24ed11_1_40"/>
          <p:cNvSpPr/>
          <p:nvPr/>
        </p:nvSpPr>
        <p:spPr>
          <a:xfrm>
            <a:off x="3688200" y="5331800"/>
            <a:ext cx="4815600" cy="738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i="1" lang="nl-NL" sz="1900">
                <a:latin typeface="Karla"/>
                <a:ea typeface="Karla"/>
                <a:cs typeface="Karla"/>
                <a:sym typeface="Karla"/>
              </a:rPr>
              <a:t>process coaching by coaches</a:t>
            </a:r>
            <a:endParaRPr i="1" sz="1900">
              <a:latin typeface="Karla"/>
              <a:ea typeface="Karla"/>
              <a:cs typeface="Karla"/>
              <a:sym typeface="Karla"/>
            </a:endParaRPr>
          </a:p>
        </p:txBody>
      </p:sp>
      <p:sp>
        <p:nvSpPr>
          <p:cNvPr id="399" name="Google Shape;399;g313cd24ed11_1_40"/>
          <p:cNvSpPr txBox="1"/>
          <p:nvPr/>
        </p:nvSpPr>
        <p:spPr>
          <a:xfrm>
            <a:off x="1151333" y="1596500"/>
            <a:ext cx="1557600" cy="7380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i="1" lang="nl-NL" sz="1700">
                <a:solidFill>
                  <a:schemeClr val="dk1"/>
                </a:solidFill>
                <a:latin typeface="Karla"/>
                <a:ea typeface="Karla"/>
                <a:cs typeface="Karla"/>
                <a:sym typeface="Karla"/>
              </a:rPr>
              <a:t>kick-off conversation</a:t>
            </a:r>
            <a:endParaRPr i="1" sz="1700">
              <a:solidFill>
                <a:schemeClr val="dk1"/>
              </a:solidFill>
              <a:latin typeface="Karla"/>
              <a:ea typeface="Karla"/>
              <a:cs typeface="Karla"/>
              <a:sym typeface="Karla"/>
            </a:endParaRPr>
          </a:p>
        </p:txBody>
      </p:sp>
      <p:sp>
        <p:nvSpPr>
          <p:cNvPr id="400" name="Google Shape;400;g313cd24ed11_1_40"/>
          <p:cNvSpPr txBox="1"/>
          <p:nvPr/>
        </p:nvSpPr>
        <p:spPr>
          <a:xfrm>
            <a:off x="5300667" y="4540933"/>
            <a:ext cx="1476000" cy="7380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i="1" lang="nl-NL" sz="1700">
                <a:solidFill>
                  <a:schemeClr val="dk1"/>
                </a:solidFill>
                <a:latin typeface="Karla"/>
                <a:ea typeface="Karla"/>
                <a:cs typeface="Karla"/>
                <a:sym typeface="Karla"/>
              </a:rPr>
              <a:t>mid-term conversation</a:t>
            </a:r>
            <a:endParaRPr i="1" sz="1700">
              <a:solidFill>
                <a:schemeClr val="dk1"/>
              </a:solidFill>
              <a:latin typeface="Karla"/>
              <a:ea typeface="Karla"/>
              <a:cs typeface="Karla"/>
              <a:sym typeface="Karla"/>
            </a:endParaRPr>
          </a:p>
        </p:txBody>
      </p:sp>
      <p:sp>
        <p:nvSpPr>
          <p:cNvPr id="401" name="Google Shape;401;g313cd24ed11_1_40"/>
          <p:cNvSpPr/>
          <p:nvPr/>
        </p:nvSpPr>
        <p:spPr>
          <a:xfrm>
            <a:off x="8405800" y="3530867"/>
            <a:ext cx="2526300" cy="1227600"/>
          </a:xfrm>
          <a:prstGeom prst="wedgeEllipseCallout">
            <a:avLst>
              <a:gd fmla="val -47634" name="adj1"/>
              <a:gd fmla="val -5565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chemeClr val="dk1"/>
              </a:buClr>
              <a:buSzPts val="1500"/>
              <a:buFont typeface="Arial"/>
              <a:buNone/>
            </a:pPr>
            <a:r>
              <a:rPr i="1" lang="nl-NL" sz="1900">
                <a:solidFill>
                  <a:schemeClr val="dk1"/>
                </a:solidFill>
                <a:latin typeface="Karla"/>
                <a:ea typeface="Karla"/>
                <a:cs typeface="Karla"/>
                <a:sym typeface="Karla"/>
              </a:rPr>
              <a:t>Gathering cross-project working group</a:t>
            </a:r>
            <a:endParaRPr i="1" sz="1900">
              <a:solidFill>
                <a:schemeClr val="dk1"/>
              </a:solidFill>
              <a:latin typeface="Karla"/>
              <a:ea typeface="Karla"/>
              <a:cs typeface="Karla"/>
              <a:sym typeface="Karla"/>
            </a:endParaRPr>
          </a:p>
          <a:p>
            <a:pPr indent="0" lvl="0" marL="0" rtl="0" algn="ctr">
              <a:spcBef>
                <a:spcPts val="0"/>
              </a:spcBef>
              <a:spcAft>
                <a:spcPts val="0"/>
              </a:spcAft>
              <a:buNone/>
            </a:pPr>
            <a:r>
              <a:t/>
            </a:r>
            <a:endParaRPr i="1" sz="1900">
              <a:latin typeface="Karla"/>
              <a:ea typeface="Karla"/>
              <a:cs typeface="Karla"/>
              <a:sym typeface="Karla"/>
            </a:endParaRPr>
          </a:p>
        </p:txBody>
      </p:sp>
      <p:sp>
        <p:nvSpPr>
          <p:cNvPr id="402" name="Google Shape;402;g313cd24ed11_1_40"/>
          <p:cNvSpPr/>
          <p:nvPr/>
        </p:nvSpPr>
        <p:spPr>
          <a:xfrm>
            <a:off x="4066000" y="732733"/>
            <a:ext cx="4059900" cy="1227600"/>
          </a:xfrm>
          <a:prstGeom prst="ellipse">
            <a:avLst/>
          </a:prstGeom>
          <a:solidFill>
            <a:schemeClr val="lt2"/>
          </a:solidFill>
          <a:ln cap="flat" cmpd="sng" w="9525">
            <a:solidFill>
              <a:schemeClr val="dk2"/>
            </a:solidFill>
            <a:prstDash val="dash"/>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Clr>
                <a:schemeClr val="dk1"/>
              </a:buClr>
              <a:buSzPts val="1500"/>
              <a:buFont typeface="Arial"/>
              <a:buNone/>
            </a:pPr>
            <a:r>
              <a:rPr i="1" lang="nl-NL" sz="1900">
                <a:solidFill>
                  <a:schemeClr val="dk1"/>
                </a:solidFill>
                <a:latin typeface="Karla"/>
                <a:ea typeface="Karla"/>
                <a:cs typeface="Karla"/>
                <a:sym typeface="Karla"/>
              </a:rPr>
              <a:t>Cross-project working group: one member of each team</a:t>
            </a:r>
            <a:endParaRPr i="1" sz="1900">
              <a:solidFill>
                <a:schemeClr val="dk1"/>
              </a:solidFill>
              <a:latin typeface="Karla"/>
              <a:ea typeface="Karla"/>
              <a:cs typeface="Karla"/>
              <a:sym typeface="Karl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13cd24ed11_1_87"/>
          <p:cNvSpPr/>
          <p:nvPr/>
        </p:nvSpPr>
        <p:spPr>
          <a:xfrm>
            <a:off x="519867" y="364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08" name="Google Shape;408;g313cd24ed11_1_87"/>
          <p:cNvSpPr/>
          <p:nvPr/>
        </p:nvSpPr>
        <p:spPr>
          <a:xfrm>
            <a:off x="3001867" y="3763100"/>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09" name="Google Shape;409;g313cd24ed11_1_87"/>
          <p:cNvSpPr/>
          <p:nvPr/>
        </p:nvSpPr>
        <p:spPr>
          <a:xfrm>
            <a:off x="5606900" y="386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10" name="Google Shape;410;g313cd24ed11_1_87"/>
          <p:cNvSpPr/>
          <p:nvPr/>
        </p:nvSpPr>
        <p:spPr>
          <a:xfrm>
            <a:off x="8211933" y="3863733"/>
            <a:ext cx="2481900" cy="1610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11" name="Google Shape;411;g313cd24ed11_1_87"/>
          <p:cNvSpPr txBox="1"/>
          <p:nvPr/>
        </p:nvSpPr>
        <p:spPr>
          <a:xfrm>
            <a:off x="11001500" y="2093267"/>
            <a:ext cx="1106700" cy="821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nl-NL" sz="2000">
                <a:solidFill>
                  <a:schemeClr val="dk1"/>
                </a:solidFill>
              </a:rPr>
              <a:t>Other forms of funding</a:t>
            </a:r>
            <a:endParaRPr sz="2000">
              <a:solidFill>
                <a:schemeClr val="dk1"/>
              </a:solidFill>
            </a:endParaRPr>
          </a:p>
        </p:txBody>
      </p:sp>
      <p:sp>
        <p:nvSpPr>
          <p:cNvPr id="412" name="Google Shape;412;g313cd24ed11_1_87"/>
          <p:cNvSpPr/>
          <p:nvPr/>
        </p:nvSpPr>
        <p:spPr>
          <a:xfrm>
            <a:off x="2649700" y="2914867"/>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13" name="Google Shape;413;g313cd24ed11_1_87"/>
          <p:cNvSpPr/>
          <p:nvPr/>
        </p:nvSpPr>
        <p:spPr>
          <a:xfrm>
            <a:off x="5200733" y="3156800"/>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14" name="Google Shape;414;g313cd24ed11_1_87"/>
          <p:cNvSpPr/>
          <p:nvPr/>
        </p:nvSpPr>
        <p:spPr>
          <a:xfrm>
            <a:off x="7751767" y="3218700"/>
            <a:ext cx="620400" cy="5445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15" name="Google Shape;415;g313cd24ed11_1_87"/>
          <p:cNvSpPr txBox="1"/>
          <p:nvPr/>
        </p:nvSpPr>
        <p:spPr>
          <a:xfrm rot="-5401488">
            <a:off x="1914885" y="1551819"/>
            <a:ext cx="20796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300">
              <a:solidFill>
                <a:schemeClr val="dk1"/>
              </a:solidFill>
            </a:endParaRPr>
          </a:p>
        </p:txBody>
      </p:sp>
      <p:sp>
        <p:nvSpPr>
          <p:cNvPr id="416" name="Google Shape;416;g313cd24ed11_1_87"/>
          <p:cNvSpPr txBox="1"/>
          <p:nvPr/>
        </p:nvSpPr>
        <p:spPr>
          <a:xfrm rot="-5400000">
            <a:off x="4309000" y="1673500"/>
            <a:ext cx="21963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900"/>
          </a:p>
        </p:txBody>
      </p:sp>
      <p:sp>
        <p:nvSpPr>
          <p:cNvPr id="417" name="Google Shape;417;g313cd24ed11_1_87"/>
          <p:cNvSpPr txBox="1"/>
          <p:nvPr/>
        </p:nvSpPr>
        <p:spPr>
          <a:xfrm rot="-5400000">
            <a:off x="7037167" y="1756967"/>
            <a:ext cx="20757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300">
                <a:solidFill>
                  <a:schemeClr val="dk1"/>
                </a:solidFill>
              </a:rPr>
              <a:t>Funding decision based on lottery</a:t>
            </a:r>
            <a:endParaRPr sz="1900"/>
          </a:p>
        </p:txBody>
      </p:sp>
      <p:sp>
        <p:nvSpPr>
          <p:cNvPr id="418" name="Google Shape;418;g313cd24ed11_1_87"/>
          <p:cNvSpPr txBox="1"/>
          <p:nvPr/>
        </p:nvSpPr>
        <p:spPr>
          <a:xfrm>
            <a:off x="3504500" y="3429000"/>
            <a:ext cx="11937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1</a:t>
            </a:r>
            <a:endParaRPr sz="2100">
              <a:solidFill>
                <a:schemeClr val="dk1"/>
              </a:solidFill>
              <a:latin typeface="Karla"/>
              <a:ea typeface="Karla"/>
              <a:cs typeface="Karla"/>
              <a:sym typeface="Karla"/>
            </a:endParaRPr>
          </a:p>
        </p:txBody>
      </p:sp>
      <p:sp>
        <p:nvSpPr>
          <p:cNvPr id="419" name="Google Shape;419;g313cd24ed11_1_87"/>
          <p:cNvSpPr txBox="1"/>
          <p:nvPr/>
        </p:nvSpPr>
        <p:spPr>
          <a:xfrm>
            <a:off x="6135450" y="3429000"/>
            <a:ext cx="13020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2</a:t>
            </a:r>
            <a:endParaRPr sz="1900"/>
          </a:p>
        </p:txBody>
      </p:sp>
      <p:sp>
        <p:nvSpPr>
          <p:cNvPr id="420" name="Google Shape;420;g313cd24ed11_1_87"/>
          <p:cNvSpPr txBox="1"/>
          <p:nvPr/>
        </p:nvSpPr>
        <p:spPr>
          <a:xfrm>
            <a:off x="8686467" y="3429000"/>
            <a:ext cx="13020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UCo yr 3</a:t>
            </a:r>
            <a:endParaRPr sz="1900"/>
          </a:p>
        </p:txBody>
      </p:sp>
      <p:sp>
        <p:nvSpPr>
          <p:cNvPr id="421" name="Google Shape;421;g313cd24ed11_1_87"/>
          <p:cNvSpPr/>
          <p:nvPr/>
        </p:nvSpPr>
        <p:spPr>
          <a:xfrm>
            <a:off x="1007767" y="4133700"/>
            <a:ext cx="360900" cy="3861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22" name="Google Shape;422;g313cd24ed11_1_87"/>
          <p:cNvSpPr/>
          <p:nvPr/>
        </p:nvSpPr>
        <p:spPr>
          <a:xfrm>
            <a:off x="1368567" y="4198450"/>
            <a:ext cx="1023300" cy="821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23" name="Google Shape;423;g313cd24ed11_1_87"/>
          <p:cNvSpPr txBox="1"/>
          <p:nvPr/>
        </p:nvSpPr>
        <p:spPr>
          <a:xfrm>
            <a:off x="1073267" y="3203500"/>
            <a:ext cx="1106700" cy="569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2100">
                <a:solidFill>
                  <a:schemeClr val="dk1"/>
                </a:solidFill>
                <a:latin typeface="Karla"/>
                <a:ea typeface="Karla"/>
                <a:cs typeface="Karla"/>
                <a:sym typeface="Karla"/>
              </a:rPr>
              <a:t>Spark </a:t>
            </a:r>
            <a:endParaRPr sz="2100">
              <a:solidFill>
                <a:schemeClr val="dk1"/>
              </a:solidFill>
              <a:latin typeface="Karla"/>
              <a:ea typeface="Karla"/>
              <a:cs typeface="Karla"/>
              <a:sym typeface="Karla"/>
            </a:endParaRPr>
          </a:p>
        </p:txBody>
      </p:sp>
      <p:sp>
        <p:nvSpPr>
          <p:cNvPr id="424" name="Google Shape;424;g313cd24ed11_1_87"/>
          <p:cNvSpPr txBox="1"/>
          <p:nvPr/>
        </p:nvSpPr>
        <p:spPr>
          <a:xfrm>
            <a:off x="858167" y="3643733"/>
            <a:ext cx="10233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500">
                <a:solidFill>
                  <a:schemeClr val="dk1"/>
                </a:solidFill>
                <a:latin typeface="Karla"/>
                <a:ea typeface="Karla"/>
                <a:cs typeface="Karla"/>
                <a:sym typeface="Karla"/>
              </a:rPr>
              <a:t>Phase 1</a:t>
            </a:r>
            <a:endParaRPr sz="1500">
              <a:solidFill>
                <a:schemeClr val="dk1"/>
              </a:solidFill>
              <a:latin typeface="Karla"/>
              <a:ea typeface="Karla"/>
              <a:cs typeface="Karla"/>
              <a:sym typeface="Karla"/>
            </a:endParaRPr>
          </a:p>
        </p:txBody>
      </p:sp>
      <p:sp>
        <p:nvSpPr>
          <p:cNvPr id="425" name="Google Shape;425;g313cd24ed11_1_87"/>
          <p:cNvSpPr txBox="1"/>
          <p:nvPr/>
        </p:nvSpPr>
        <p:spPr>
          <a:xfrm>
            <a:off x="1545600" y="3643733"/>
            <a:ext cx="922500" cy="708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nl-NL" sz="1500">
                <a:solidFill>
                  <a:schemeClr val="dk1"/>
                </a:solidFill>
                <a:latin typeface="Karla"/>
                <a:ea typeface="Karla"/>
                <a:cs typeface="Karla"/>
                <a:sym typeface="Karla"/>
              </a:rPr>
              <a:t>Phase 2</a:t>
            </a:r>
            <a:endParaRPr sz="1500">
              <a:solidFill>
                <a:schemeClr val="dk1"/>
              </a:solidFill>
              <a:latin typeface="Karla"/>
              <a:ea typeface="Karla"/>
              <a:cs typeface="Karla"/>
              <a:sym typeface="Karla"/>
            </a:endParaRPr>
          </a:p>
        </p:txBody>
      </p:sp>
      <p:sp>
        <p:nvSpPr>
          <p:cNvPr id="426" name="Google Shape;426;g313cd24ed11_1_87"/>
          <p:cNvSpPr/>
          <p:nvPr/>
        </p:nvSpPr>
        <p:spPr>
          <a:xfrm>
            <a:off x="10196367" y="2570433"/>
            <a:ext cx="788100" cy="1130700"/>
          </a:xfrm>
          <a:prstGeom prst="bentArrow">
            <a:avLst>
              <a:gd fmla="val 25000" name="adj1"/>
              <a:gd fmla="val 26861"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27" name="Google Shape;427;g313cd24ed11_1_87"/>
          <p:cNvSpPr/>
          <p:nvPr/>
        </p:nvSpPr>
        <p:spPr>
          <a:xfrm>
            <a:off x="2558700"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28" name="Google Shape;428;g313cd24ed11_1_87"/>
          <p:cNvSpPr txBox="1"/>
          <p:nvPr/>
        </p:nvSpPr>
        <p:spPr>
          <a:xfrm>
            <a:off x="2263367" y="5438200"/>
            <a:ext cx="17439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
        <p:nvSpPr>
          <p:cNvPr id="429" name="Google Shape;429;g313cd24ed11_1_87"/>
          <p:cNvSpPr/>
          <p:nvPr/>
        </p:nvSpPr>
        <p:spPr>
          <a:xfrm>
            <a:off x="5011100"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30" name="Google Shape;430;g313cd24ed11_1_87"/>
          <p:cNvSpPr/>
          <p:nvPr/>
        </p:nvSpPr>
        <p:spPr>
          <a:xfrm>
            <a:off x="7660767" y="5102733"/>
            <a:ext cx="802500" cy="3207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Karla"/>
              <a:ea typeface="Karla"/>
              <a:cs typeface="Karla"/>
              <a:sym typeface="Karla"/>
            </a:endParaRPr>
          </a:p>
        </p:txBody>
      </p:sp>
      <p:sp>
        <p:nvSpPr>
          <p:cNvPr id="431" name="Google Shape;431;g313cd24ed11_1_87"/>
          <p:cNvSpPr txBox="1"/>
          <p:nvPr/>
        </p:nvSpPr>
        <p:spPr>
          <a:xfrm>
            <a:off x="4698100" y="5435000"/>
            <a:ext cx="15288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
        <p:nvSpPr>
          <p:cNvPr id="432" name="Google Shape;432;g313cd24ed11_1_87"/>
          <p:cNvSpPr txBox="1"/>
          <p:nvPr/>
        </p:nvSpPr>
        <p:spPr>
          <a:xfrm>
            <a:off x="7463500" y="5435000"/>
            <a:ext cx="1480800" cy="446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i="1" lang="nl-NL" sz="1300">
                <a:solidFill>
                  <a:schemeClr val="dk1"/>
                </a:solidFill>
                <a:latin typeface="Karla"/>
                <a:ea typeface="Karla"/>
                <a:cs typeface="Karla"/>
                <a:sym typeface="Karla"/>
              </a:rPr>
              <a:t>handshake grant</a:t>
            </a:r>
            <a:endParaRPr i="1" sz="1300">
              <a:solidFill>
                <a:schemeClr val="dk1"/>
              </a:solidFill>
              <a:latin typeface="Karla"/>
              <a:ea typeface="Karla"/>
              <a:cs typeface="Karla"/>
              <a:sym typeface="Karla"/>
            </a:endParaRPr>
          </a:p>
        </p:txBody>
      </p:sp>
      <p:sp>
        <p:nvSpPr>
          <p:cNvPr id="433" name="Google Shape;433;g313cd24ed11_1_87"/>
          <p:cNvSpPr txBox="1"/>
          <p:nvPr/>
        </p:nvSpPr>
        <p:spPr>
          <a:xfrm>
            <a:off x="2381300" y="5636267"/>
            <a:ext cx="2219100" cy="615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nl-NL" sz="1200">
                <a:solidFill>
                  <a:srgbClr val="FF7A4D"/>
                </a:solidFill>
                <a:latin typeface="Karla"/>
                <a:ea typeface="Karla"/>
                <a:cs typeface="Karla"/>
                <a:sym typeface="Karla"/>
              </a:rPr>
              <a:t>_Unbox</a:t>
            </a:r>
            <a:endParaRPr b="1" sz="1200">
              <a:solidFill>
                <a:srgbClr val="FF7A4D"/>
              </a:solidFill>
              <a:latin typeface="Karla"/>
              <a:ea typeface="Karla"/>
              <a:cs typeface="Karla"/>
              <a:sym typeface="Karla"/>
            </a:endParaRPr>
          </a:p>
          <a:p>
            <a:pPr indent="0" lvl="0" marL="0" rtl="0" algn="l">
              <a:spcBef>
                <a:spcPts val="0"/>
              </a:spcBef>
              <a:spcAft>
                <a:spcPts val="0"/>
              </a:spcAft>
              <a:buNone/>
            </a:pPr>
            <a:r>
              <a:rPr b="1" lang="nl-NL" sz="1200">
                <a:solidFill>
                  <a:srgbClr val="FF7A4D"/>
                </a:solidFill>
                <a:latin typeface="Karla"/>
                <a:ea typeface="Karla"/>
                <a:cs typeface="Karla"/>
                <a:sym typeface="Karla"/>
              </a:rPr>
              <a:t>_My Choice Matters</a:t>
            </a:r>
            <a:endParaRPr b="1" sz="1200">
              <a:solidFill>
                <a:srgbClr val="FF7A4D"/>
              </a:solidFill>
              <a:latin typeface="Karla"/>
              <a:ea typeface="Karla"/>
              <a:cs typeface="Karla"/>
              <a:sym typeface="Karla"/>
            </a:endParaRPr>
          </a:p>
        </p:txBody>
      </p:sp>
      <p:sp>
        <p:nvSpPr>
          <p:cNvPr id="434" name="Google Shape;434;g313cd24ed11_1_87"/>
          <p:cNvSpPr txBox="1"/>
          <p:nvPr/>
        </p:nvSpPr>
        <p:spPr>
          <a:xfrm>
            <a:off x="4518933" y="5636267"/>
            <a:ext cx="4039500" cy="451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_Fair Battery</a:t>
            </a:r>
            <a:br>
              <a:rPr b="1" lang="nl-NL" sz="1200">
                <a:solidFill>
                  <a:schemeClr val="accent1"/>
                </a:solidFill>
                <a:latin typeface="Karla"/>
                <a:ea typeface="Karla"/>
                <a:cs typeface="Karla"/>
                <a:sym typeface="Karla"/>
              </a:rPr>
            </a:br>
            <a:r>
              <a:rPr b="1" lang="nl-NL" sz="1200">
                <a:solidFill>
                  <a:schemeClr val="accent1"/>
                </a:solidFill>
                <a:latin typeface="Karla"/>
                <a:ea typeface="Karla"/>
                <a:cs typeface="Karla"/>
                <a:sym typeface="Karla"/>
              </a:rPr>
              <a:t>_More-than-Human Communities</a:t>
            </a:r>
            <a:endParaRPr b="1" sz="1200">
              <a:solidFill>
                <a:schemeClr val="accent1"/>
              </a:solidFill>
              <a:latin typeface="Karla"/>
              <a:ea typeface="Karla"/>
              <a:cs typeface="Karla"/>
              <a:sym typeface="Karla"/>
            </a:endParaRPr>
          </a:p>
          <a:p>
            <a:pPr indent="0" lvl="0" marL="0" rtl="0" algn="l">
              <a:spcBef>
                <a:spcPts val="0"/>
              </a:spcBef>
              <a:spcAft>
                <a:spcPts val="0"/>
              </a:spcAft>
              <a:buNone/>
            </a:pPr>
            <a:r>
              <a:rPr b="1" lang="nl-NL" sz="1200">
                <a:solidFill>
                  <a:schemeClr val="accent1"/>
                </a:solidFill>
                <a:latin typeface="Karla"/>
                <a:ea typeface="Karla"/>
                <a:cs typeface="Karla"/>
                <a:sym typeface="Karla"/>
              </a:rPr>
              <a:t>_Clean Future</a:t>
            </a:r>
            <a:endParaRPr b="1" sz="1200">
              <a:solidFill>
                <a:schemeClr val="accent1"/>
              </a:solidFill>
              <a:latin typeface="Karla"/>
              <a:ea typeface="Karla"/>
              <a:cs typeface="Karla"/>
              <a:sym typeface="Karla"/>
            </a:endParaRPr>
          </a:p>
        </p:txBody>
      </p:sp>
      <p:sp>
        <p:nvSpPr>
          <p:cNvPr id="435" name="Google Shape;435;g313cd24ed11_1_87"/>
          <p:cNvSpPr txBox="1"/>
          <p:nvPr/>
        </p:nvSpPr>
        <p:spPr>
          <a:xfrm>
            <a:off x="3372717" y="2567433"/>
            <a:ext cx="1743900" cy="615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_Better Wave</a:t>
            </a:r>
            <a:endParaRPr b="1" sz="1200">
              <a:solidFill>
                <a:schemeClr val="accent1"/>
              </a:solidFill>
              <a:latin typeface="Karla"/>
              <a:ea typeface="Karla"/>
              <a:cs typeface="Karla"/>
              <a:sym typeface="Karla"/>
            </a:endParaRPr>
          </a:p>
          <a:p>
            <a:pPr indent="0" lvl="0" marL="0" rtl="0" algn="l">
              <a:spcBef>
                <a:spcPts val="0"/>
              </a:spcBef>
              <a:spcAft>
                <a:spcPts val="0"/>
              </a:spcAft>
              <a:buNone/>
            </a:pPr>
            <a:r>
              <a:rPr b="1" lang="nl-NL" sz="1200">
                <a:solidFill>
                  <a:schemeClr val="accent1"/>
                </a:solidFill>
                <a:latin typeface="Karla"/>
                <a:ea typeface="Karla"/>
                <a:cs typeface="Karla"/>
                <a:sym typeface="Karla"/>
              </a:rPr>
              <a:t>_Smart Food</a:t>
            </a:r>
            <a:endParaRPr b="1" sz="1200">
              <a:solidFill>
                <a:schemeClr val="accent1"/>
              </a:solidFill>
              <a:latin typeface="Karla"/>
              <a:ea typeface="Karla"/>
              <a:cs typeface="Karla"/>
              <a:sym typeface="Karla"/>
            </a:endParaRPr>
          </a:p>
        </p:txBody>
      </p:sp>
      <p:sp>
        <p:nvSpPr>
          <p:cNvPr id="436" name="Google Shape;436;g313cd24ed11_1_87"/>
          <p:cNvSpPr txBox="1"/>
          <p:nvPr/>
        </p:nvSpPr>
        <p:spPr>
          <a:xfrm>
            <a:off x="6096000" y="2646067"/>
            <a:ext cx="1302000" cy="430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_Plasticity</a:t>
            </a:r>
            <a:endParaRPr b="1" sz="1200">
              <a:solidFill>
                <a:schemeClr val="accent1"/>
              </a:solidFill>
              <a:latin typeface="Karla"/>
              <a:ea typeface="Karla"/>
              <a:cs typeface="Karla"/>
              <a:sym typeface="Karla"/>
            </a:endParaRPr>
          </a:p>
        </p:txBody>
      </p:sp>
      <p:sp>
        <p:nvSpPr>
          <p:cNvPr id="437" name="Google Shape;437;g313cd24ed11_1_87"/>
          <p:cNvSpPr txBox="1"/>
          <p:nvPr/>
        </p:nvSpPr>
        <p:spPr>
          <a:xfrm>
            <a:off x="8297267" y="2475033"/>
            <a:ext cx="2770800" cy="8004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_Playing with the Trouble</a:t>
            </a:r>
            <a:endParaRPr b="1" sz="1200">
              <a:solidFill>
                <a:schemeClr val="accent1"/>
              </a:solidFill>
              <a:latin typeface="Karla"/>
              <a:ea typeface="Karla"/>
              <a:cs typeface="Karla"/>
              <a:sym typeface="Karla"/>
            </a:endParaRPr>
          </a:p>
          <a:p>
            <a:pPr indent="0" lvl="0" marL="0" rtl="0" algn="l">
              <a:spcBef>
                <a:spcPts val="0"/>
              </a:spcBef>
              <a:spcAft>
                <a:spcPts val="0"/>
              </a:spcAft>
              <a:buNone/>
            </a:pPr>
            <a:r>
              <a:rPr b="1" lang="nl-NL" sz="1200">
                <a:solidFill>
                  <a:schemeClr val="accent1"/>
                </a:solidFill>
                <a:latin typeface="Karla"/>
                <a:ea typeface="Karla"/>
                <a:cs typeface="Karla"/>
                <a:sym typeface="Karla"/>
              </a:rPr>
              <a:t>_All in the Same Boat</a:t>
            </a:r>
            <a:br>
              <a:rPr b="1" lang="nl-NL" sz="1200">
                <a:solidFill>
                  <a:schemeClr val="accent1"/>
                </a:solidFill>
                <a:latin typeface="Karla"/>
                <a:ea typeface="Karla"/>
                <a:cs typeface="Karla"/>
                <a:sym typeface="Karla"/>
              </a:rPr>
            </a:br>
            <a:r>
              <a:rPr b="1" lang="nl-NL" sz="1200">
                <a:solidFill>
                  <a:schemeClr val="accent1"/>
                </a:solidFill>
                <a:latin typeface="Karla"/>
                <a:ea typeface="Karla"/>
                <a:cs typeface="Karla"/>
                <a:sym typeface="Karla"/>
              </a:rPr>
              <a:t>_Strutures of Strength</a:t>
            </a:r>
            <a:endParaRPr b="1" sz="1200">
              <a:solidFill>
                <a:schemeClr val="accent1"/>
              </a:solidFill>
              <a:latin typeface="Karla"/>
              <a:ea typeface="Karla"/>
              <a:cs typeface="Karla"/>
              <a:sym typeface="Karla"/>
            </a:endParaRPr>
          </a:p>
        </p:txBody>
      </p:sp>
      <p:sp>
        <p:nvSpPr>
          <p:cNvPr id="438" name="Google Shape;438;g313cd24ed11_1_87"/>
          <p:cNvSpPr txBox="1"/>
          <p:nvPr/>
        </p:nvSpPr>
        <p:spPr>
          <a:xfrm>
            <a:off x="10879967" y="3522433"/>
            <a:ext cx="1654500" cy="821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_Power of One</a:t>
            </a:r>
            <a:endParaRPr b="1" sz="1200">
              <a:solidFill>
                <a:schemeClr val="accent1"/>
              </a:solidFill>
              <a:latin typeface="Karla"/>
              <a:ea typeface="Karla"/>
              <a:cs typeface="Karla"/>
              <a:sym typeface="Karla"/>
            </a:endParaRPr>
          </a:p>
          <a:p>
            <a:pPr indent="0" lvl="0" marL="0" rtl="0" algn="l">
              <a:spcBef>
                <a:spcPts val="0"/>
              </a:spcBef>
              <a:spcAft>
                <a:spcPts val="0"/>
              </a:spcAft>
              <a:buNone/>
            </a:pPr>
            <a:r>
              <a:rPr b="1" lang="nl-NL" sz="1200">
                <a:solidFill>
                  <a:schemeClr val="accent1"/>
                </a:solidFill>
                <a:latin typeface="Karla"/>
                <a:ea typeface="Karla"/>
                <a:cs typeface="Karla"/>
                <a:sym typeface="Karla"/>
              </a:rPr>
              <a:t>_Chronic Pain</a:t>
            </a:r>
            <a:endParaRPr b="1" sz="1200">
              <a:solidFill>
                <a:schemeClr val="accent1"/>
              </a:solidFill>
              <a:latin typeface="Karla"/>
              <a:ea typeface="Karla"/>
              <a:cs typeface="Karla"/>
              <a:sym typeface="Karla"/>
            </a:endParaRPr>
          </a:p>
        </p:txBody>
      </p:sp>
      <p:sp>
        <p:nvSpPr>
          <p:cNvPr id="439" name="Google Shape;439;g313cd24ed11_1_87"/>
          <p:cNvSpPr txBox="1"/>
          <p:nvPr/>
        </p:nvSpPr>
        <p:spPr>
          <a:xfrm>
            <a:off x="1058667" y="5102733"/>
            <a:ext cx="1654500" cy="1130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nl-NL" sz="1200">
                <a:solidFill>
                  <a:schemeClr val="accent1"/>
                </a:solidFill>
                <a:latin typeface="Karla"/>
                <a:ea typeface="Karla"/>
                <a:cs typeface="Karla"/>
                <a:sym typeface="Karla"/>
              </a:rPr>
              <a:t>_Complexity</a:t>
            </a:r>
            <a:br>
              <a:rPr b="1" lang="nl-NL" sz="1200">
                <a:solidFill>
                  <a:schemeClr val="accent1"/>
                </a:solidFill>
                <a:latin typeface="Karla"/>
                <a:ea typeface="Karla"/>
                <a:cs typeface="Karla"/>
                <a:sym typeface="Karla"/>
              </a:rPr>
            </a:br>
            <a:r>
              <a:rPr b="1" lang="nl-NL" sz="1200">
                <a:solidFill>
                  <a:schemeClr val="accent1"/>
                </a:solidFill>
                <a:latin typeface="Karla"/>
                <a:ea typeface="Karla"/>
                <a:cs typeface="Karla"/>
                <a:sym typeface="Karla"/>
              </a:rPr>
              <a:t>_IMP.A.C.T</a:t>
            </a:r>
            <a:endParaRPr b="1" sz="1200">
              <a:solidFill>
                <a:schemeClr val="accent1"/>
              </a:solidFill>
              <a:latin typeface="Karla"/>
              <a:ea typeface="Karla"/>
              <a:cs typeface="Karla"/>
              <a:sym typeface="Karla"/>
            </a:endParaRPr>
          </a:p>
          <a:p>
            <a:pPr indent="0" lvl="0" marL="0" rtl="0" algn="l">
              <a:spcBef>
                <a:spcPts val="0"/>
              </a:spcBef>
              <a:spcAft>
                <a:spcPts val="0"/>
              </a:spcAft>
              <a:buNone/>
            </a:pPr>
            <a:r>
              <a:rPr b="1" lang="nl-NL" sz="1200">
                <a:solidFill>
                  <a:schemeClr val="accent1"/>
                </a:solidFill>
                <a:latin typeface="Karla"/>
                <a:ea typeface="Karla"/>
                <a:cs typeface="Karla"/>
                <a:sym typeface="Karla"/>
              </a:rPr>
              <a:t>_Female reproductive health</a:t>
            </a:r>
            <a:br>
              <a:rPr b="1" lang="nl-NL" sz="1200">
                <a:solidFill>
                  <a:schemeClr val="accent1"/>
                </a:solidFill>
                <a:latin typeface="Karla"/>
                <a:ea typeface="Karla"/>
                <a:cs typeface="Karla"/>
                <a:sym typeface="Karla"/>
              </a:rPr>
            </a:br>
            <a:r>
              <a:rPr b="1" lang="nl-NL" sz="1200">
                <a:solidFill>
                  <a:schemeClr val="accent1"/>
                </a:solidFill>
                <a:latin typeface="Karla"/>
                <a:ea typeface="Karla"/>
                <a:cs typeface="Karla"/>
                <a:sym typeface="Karla"/>
              </a:rPr>
              <a:t>_Dismantling Disparities</a:t>
            </a:r>
            <a:endParaRPr b="1" sz="1200">
              <a:solidFill>
                <a:schemeClr val="accent1"/>
              </a:solidFill>
              <a:latin typeface="Karla"/>
              <a:ea typeface="Karla"/>
              <a:cs typeface="Karla"/>
              <a:sym typeface="Karl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g313cd24ed11_1_270"/>
          <p:cNvPicPr preferRelativeResize="0"/>
          <p:nvPr/>
        </p:nvPicPr>
        <p:blipFill rotWithShape="1">
          <a:blip r:embed="rId3">
            <a:alphaModFix/>
          </a:blip>
          <a:srcRect b="61343" l="4577" r="7043" t="5219"/>
          <a:stretch/>
        </p:blipFill>
        <p:spPr>
          <a:xfrm>
            <a:off x="0" y="0"/>
            <a:ext cx="8146700" cy="3496067"/>
          </a:xfrm>
          <a:prstGeom prst="rect">
            <a:avLst/>
          </a:prstGeom>
          <a:noFill/>
          <a:ln>
            <a:noFill/>
          </a:ln>
        </p:spPr>
      </p:pic>
      <p:pic>
        <p:nvPicPr>
          <p:cNvPr id="446" name="Google Shape;446;g313cd24ed11_1_270"/>
          <p:cNvPicPr preferRelativeResize="0"/>
          <p:nvPr/>
        </p:nvPicPr>
        <p:blipFill rotWithShape="1">
          <a:blip r:embed="rId3">
            <a:alphaModFix/>
          </a:blip>
          <a:srcRect b="4459" l="21297" r="0" t="61343"/>
          <a:stretch/>
        </p:blipFill>
        <p:spPr>
          <a:xfrm>
            <a:off x="4941133" y="2681867"/>
            <a:ext cx="7250864" cy="3573867"/>
          </a:xfrm>
          <a:prstGeom prst="rect">
            <a:avLst/>
          </a:prstGeom>
          <a:noFill/>
          <a:ln>
            <a:noFill/>
          </a:ln>
        </p:spPr>
      </p:pic>
      <p:sp>
        <p:nvSpPr>
          <p:cNvPr id="447" name="Google Shape;447;g313cd24ed11_1_270"/>
          <p:cNvSpPr txBox="1"/>
          <p:nvPr/>
        </p:nvSpPr>
        <p:spPr>
          <a:xfrm>
            <a:off x="194300" y="5498067"/>
            <a:ext cx="49413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0" i="1" lang="nl-NL" sz="1900" u="none" cap="none" strike="noStrike">
                <a:solidFill>
                  <a:srgbClr val="000000"/>
                </a:solidFill>
                <a:latin typeface="Karla"/>
                <a:ea typeface="Karla"/>
                <a:cs typeface="Karla"/>
                <a:sym typeface="Karla"/>
              </a:rPr>
              <a:t>Source: Transdisciplinary Field Guide, UU</a:t>
            </a:r>
            <a:endParaRPr b="0" i="1" sz="1900" u="none" cap="none" strike="noStrike">
              <a:solidFill>
                <a:srgbClr val="000000"/>
              </a:solidFill>
              <a:latin typeface="Karla"/>
              <a:ea typeface="Karla"/>
              <a:cs typeface="Karla"/>
              <a:sym typeface="Karla"/>
            </a:endParaRPr>
          </a:p>
        </p:txBody>
      </p:sp>
      <p:pic>
        <p:nvPicPr>
          <p:cNvPr descr="A picture containing shape&#10;&#10;Description automatically generated" id="448" name="Google Shape;448;g313cd24ed11_1_270"/>
          <p:cNvPicPr preferRelativeResize="0"/>
          <p:nvPr/>
        </p:nvPicPr>
        <p:blipFill rotWithShape="1">
          <a:blip r:embed="rId4">
            <a:alphaModFix/>
          </a:blip>
          <a:srcRect b="0" l="0" r="0" t="0"/>
          <a:stretch/>
        </p:blipFill>
        <p:spPr>
          <a:xfrm>
            <a:off x="8990429" y="92933"/>
            <a:ext cx="3089465" cy="15540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13cd24ed11_1_278"/>
          <p:cNvSpPr txBox="1"/>
          <p:nvPr>
            <p:ph type="title"/>
          </p:nvPr>
        </p:nvSpPr>
        <p:spPr>
          <a:xfrm>
            <a:off x="592566" y="461560"/>
            <a:ext cx="14918400" cy="726000"/>
          </a:xfrm>
          <a:prstGeom prst="rect">
            <a:avLst/>
          </a:prstGeom>
          <a:noFill/>
          <a:ln>
            <a:noFill/>
          </a:ln>
        </p:spPr>
        <p:txBody>
          <a:bodyPr anchorCtr="0" anchor="ctr" bIns="0" lIns="96000" spcFirstLastPara="1" rIns="96000" wrap="square" tIns="144000">
            <a:noAutofit/>
          </a:bodyPr>
          <a:lstStyle/>
          <a:p>
            <a:pPr indent="0" lvl="0" marL="0" rtl="0" algn="l">
              <a:lnSpc>
                <a:spcPct val="133333"/>
              </a:lnSpc>
              <a:spcBef>
                <a:spcPts val="0"/>
              </a:spcBef>
              <a:spcAft>
                <a:spcPts val="0"/>
              </a:spcAft>
              <a:buSzPts val="1500"/>
              <a:buNone/>
            </a:pPr>
            <a:r>
              <a:rPr b="1" lang="nl-NL" sz="2400"/>
              <a:t>Interdisciplinary competences</a:t>
            </a:r>
            <a:endParaRPr b="1" sz="2400"/>
          </a:p>
        </p:txBody>
      </p:sp>
      <p:sp>
        <p:nvSpPr>
          <p:cNvPr id="455" name="Google Shape;455;g313cd24ed11_1_278"/>
          <p:cNvSpPr txBox="1"/>
          <p:nvPr>
            <p:ph idx="1" type="body"/>
          </p:nvPr>
        </p:nvSpPr>
        <p:spPr>
          <a:xfrm>
            <a:off x="1480565" y="2009396"/>
            <a:ext cx="14030400" cy="56703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SzPts val="2400"/>
              <a:buNone/>
            </a:pPr>
            <a:r>
              <a:t/>
            </a:r>
            <a:endParaRPr b="0" sz="2000">
              <a:latin typeface="Arial"/>
              <a:ea typeface="Arial"/>
              <a:cs typeface="Arial"/>
              <a:sym typeface="Arial"/>
            </a:endParaRPr>
          </a:p>
          <a:p>
            <a:pPr indent="0" lvl="0" marL="0" rtl="0" algn="l">
              <a:lnSpc>
                <a:spcPct val="100000"/>
              </a:lnSpc>
              <a:spcBef>
                <a:spcPts val="0"/>
              </a:spcBef>
              <a:spcAft>
                <a:spcPts val="0"/>
              </a:spcAft>
              <a:buClr>
                <a:schemeClr val="dk1"/>
              </a:buClr>
              <a:buSzPts val="2400"/>
              <a:buFont typeface="Arial"/>
              <a:buNone/>
            </a:pPr>
            <a:r>
              <a:rPr b="0" lang="nl-NL" sz="2000">
                <a:latin typeface="Arial"/>
                <a:ea typeface="Arial"/>
                <a:cs typeface="Arial"/>
                <a:sym typeface="Arial"/>
              </a:rPr>
              <a:t>Source: </a:t>
            </a:r>
            <a:r>
              <a:rPr b="0" lang="nl-NL" sz="2000" u="sng">
                <a:solidFill>
                  <a:schemeClr val="hlink"/>
                </a:solidFill>
                <a:latin typeface="Arial"/>
                <a:ea typeface="Arial"/>
                <a:cs typeface="Arial"/>
                <a:sym typeface="Arial"/>
                <a:hlinkClick r:id="rId3"/>
              </a:rPr>
              <a:t>Matrix with assessment rubrics_202106.pdf (uu.nl)</a:t>
            </a:r>
            <a:endParaRPr/>
          </a:p>
        </p:txBody>
      </p:sp>
      <p:pic>
        <p:nvPicPr>
          <p:cNvPr descr="A picture containing shape&#10;&#10;Description automatically generated" id="456" name="Google Shape;456;g313cd24ed11_1_278"/>
          <p:cNvPicPr preferRelativeResize="0"/>
          <p:nvPr/>
        </p:nvPicPr>
        <p:blipFill rotWithShape="1">
          <a:blip r:embed="rId4">
            <a:alphaModFix/>
          </a:blip>
          <a:srcRect b="0" l="0" r="0" t="0"/>
          <a:stretch/>
        </p:blipFill>
        <p:spPr>
          <a:xfrm>
            <a:off x="8891621" y="147033"/>
            <a:ext cx="3089465" cy="1554066"/>
          </a:xfrm>
          <a:prstGeom prst="rect">
            <a:avLst/>
          </a:prstGeom>
          <a:noFill/>
          <a:ln>
            <a:noFill/>
          </a:ln>
        </p:spPr>
      </p:pic>
      <p:graphicFrame>
        <p:nvGraphicFramePr>
          <p:cNvPr id="457" name="Google Shape;457;g313cd24ed11_1_278"/>
          <p:cNvGraphicFramePr/>
          <p:nvPr/>
        </p:nvGraphicFramePr>
        <p:xfrm>
          <a:off x="1270000" y="2159000"/>
          <a:ext cx="3000000" cy="3000000"/>
        </p:xfrm>
        <a:graphic>
          <a:graphicData uri="http://schemas.openxmlformats.org/drawingml/2006/table">
            <a:tbl>
              <a:tblPr>
                <a:noFill/>
                <a:tableStyleId>{B386D98A-AD94-481E-8ABF-F9CA0E225033}</a:tableStyleId>
              </a:tblPr>
              <a:tblGrid>
                <a:gridCol w="4826000"/>
                <a:gridCol w="4826000"/>
              </a:tblGrid>
              <a:tr h="508000">
                <a:tc>
                  <a:txBody>
                    <a:bodyPr/>
                    <a:lstStyle/>
                    <a:p>
                      <a:pPr indent="0" lvl="0" marL="0" marR="0" rtl="0" algn="l">
                        <a:lnSpc>
                          <a:spcPct val="100000"/>
                        </a:lnSpc>
                        <a:spcBef>
                          <a:spcPts val="0"/>
                        </a:spcBef>
                        <a:spcAft>
                          <a:spcPts val="0"/>
                        </a:spcAft>
                        <a:buClr>
                          <a:srgbClr val="000000"/>
                        </a:buClr>
                        <a:buSzPts val="2400"/>
                        <a:buFont typeface="Arial"/>
                        <a:buNone/>
                      </a:pPr>
                      <a:r>
                        <a:rPr b="1" lang="nl-NL" sz="2400" u="none" cap="none" strike="noStrike"/>
                        <a:t>Learning goals</a:t>
                      </a:r>
                      <a:endParaRPr b="1" sz="2400" u="none" cap="none" strike="noStrike"/>
                    </a:p>
                  </a:txBody>
                  <a:tcPr marT="121900" marB="121900" marR="121900" marL="121900">
                    <a:solidFill>
                      <a:schemeClr val="accent1"/>
                    </a:solidFill>
                  </a:tcPr>
                </a:tc>
                <a:tc>
                  <a:txBody>
                    <a:bodyPr/>
                    <a:lstStyle/>
                    <a:p>
                      <a:pPr indent="0" lvl="0" marL="0" marR="0" rtl="0" algn="l">
                        <a:lnSpc>
                          <a:spcPct val="100000"/>
                        </a:lnSpc>
                        <a:spcBef>
                          <a:spcPts val="0"/>
                        </a:spcBef>
                        <a:spcAft>
                          <a:spcPts val="0"/>
                        </a:spcAft>
                        <a:buClr>
                          <a:srgbClr val="000000"/>
                        </a:buClr>
                        <a:buSzPts val="2400"/>
                        <a:buFont typeface="Arial"/>
                        <a:buNone/>
                      </a:pPr>
                      <a:r>
                        <a:rPr b="1" lang="nl-NL" sz="2400" u="none" cap="none" strike="noStrike"/>
                        <a:t>Skills</a:t>
                      </a:r>
                      <a:endParaRPr b="1" sz="2400" u="none" cap="none" strike="noStrike"/>
                    </a:p>
                  </a:txBody>
                  <a:tcPr marT="121900" marB="121900" marR="121900" marL="121900">
                    <a:solidFill>
                      <a:schemeClr val="accent1"/>
                    </a:solidFill>
                  </a:tcPr>
                </a:tc>
              </a:tr>
              <a:tr h="508000">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Disciplinary grounding</a:t>
                      </a:r>
                      <a:endParaRPr sz="2400" u="none" cap="none" strike="noStrike"/>
                    </a:p>
                  </a:txBody>
                  <a:tcPr marT="121900" marB="121900" marR="121900" marL="121900"/>
                </a:tc>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Critical reflection</a:t>
                      </a:r>
                      <a:endParaRPr sz="2400" u="none" cap="none" strike="noStrike"/>
                    </a:p>
                  </a:txBody>
                  <a:tcPr marT="121900" marB="121900" marR="121900" marL="121900"/>
                </a:tc>
              </a:tr>
              <a:tr h="508000">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Perspective taking</a:t>
                      </a:r>
                      <a:endParaRPr sz="2400" u="none" cap="none" strike="noStrike"/>
                    </a:p>
                  </a:txBody>
                  <a:tcPr marT="121900" marB="121900" marR="121900" marL="121900"/>
                </a:tc>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Collaboration</a:t>
                      </a:r>
                      <a:endParaRPr sz="2400" u="none" cap="none" strike="noStrike"/>
                    </a:p>
                  </a:txBody>
                  <a:tcPr marT="121900" marB="121900" marR="121900" marL="121900"/>
                </a:tc>
              </a:tr>
              <a:tr h="508000">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Common ground &amp; integration</a:t>
                      </a:r>
                      <a:endParaRPr sz="2400" u="none" cap="none" strike="noStrike"/>
                    </a:p>
                  </a:txBody>
                  <a:tcPr marT="121900" marB="121900" marR="121900" marL="121900"/>
                </a:tc>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t>Communication</a:t>
                      </a:r>
                      <a:endParaRPr sz="2400" u="none" cap="none" strike="noStrike"/>
                    </a:p>
                  </a:txBody>
                  <a:tcPr marT="121900" marB="121900" marR="121900" marL="121900"/>
                </a:tc>
              </a:tr>
              <a:tr h="508000">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121900" marB="121900" marR="121900" marL="121900"/>
                </a:tc>
                <a:tc>
                  <a:txBody>
                    <a:bodyPr/>
                    <a:lstStyle/>
                    <a:p>
                      <a:pPr indent="0" lvl="0" marL="0" marR="0" rtl="0" algn="l">
                        <a:lnSpc>
                          <a:spcPct val="100000"/>
                        </a:lnSpc>
                        <a:spcBef>
                          <a:spcPts val="0"/>
                        </a:spcBef>
                        <a:spcAft>
                          <a:spcPts val="0"/>
                        </a:spcAft>
                        <a:buClr>
                          <a:srgbClr val="000000"/>
                        </a:buClr>
                        <a:buSzPts val="2400"/>
                        <a:buFont typeface="Arial"/>
                        <a:buNone/>
                      </a:pPr>
                      <a:r>
                        <a:rPr lang="nl-NL" sz="2400" u="none" cap="none" strike="noStrike">
                          <a:solidFill>
                            <a:schemeClr val="dk1"/>
                          </a:solidFill>
                        </a:rPr>
                        <a:t>Adaptability and creativity</a:t>
                      </a:r>
                      <a:endParaRPr sz="2400" u="none" cap="none" strike="noStrike"/>
                    </a:p>
                  </a:txBody>
                  <a:tcPr marT="121900" marB="121900" marR="121900" marL="1219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txBox="1"/>
          <p:nvPr>
            <p:ph type="title"/>
          </p:nvPr>
        </p:nvSpPr>
        <p:spPr>
          <a:xfrm>
            <a:off x="444256" y="484339"/>
            <a:ext cx="11188800" cy="544400"/>
          </a:xfrm>
          <a:prstGeom prst="rect">
            <a:avLst/>
          </a:prstGeom>
          <a:noFill/>
          <a:ln>
            <a:noFill/>
          </a:ln>
        </p:spPr>
        <p:txBody>
          <a:bodyPr anchorCtr="0" anchor="ctr" bIns="0" lIns="96000" spcFirstLastPara="1" rIns="96000" wrap="square" tIns="144000">
            <a:noAutofit/>
          </a:bodyPr>
          <a:lstStyle/>
          <a:p>
            <a:pPr indent="0" lvl="0" marL="0" rtl="0" algn="l">
              <a:lnSpc>
                <a:spcPct val="133333"/>
              </a:lnSpc>
              <a:spcBef>
                <a:spcPts val="0"/>
              </a:spcBef>
              <a:spcAft>
                <a:spcPts val="0"/>
              </a:spcAft>
              <a:buClr>
                <a:schemeClr val="dk1"/>
              </a:buClr>
              <a:buSzPts val="1800"/>
              <a:buNone/>
            </a:pPr>
            <a:r>
              <a:rPr lang="nl-NL" sz="2400">
                <a:latin typeface="Arial"/>
                <a:ea typeface="Arial"/>
                <a:cs typeface="Arial"/>
                <a:sym typeface="Arial"/>
              </a:rPr>
              <a:t>Join CUCo! </a:t>
            </a:r>
            <a:endParaRPr sz="2400">
              <a:latin typeface="Arial"/>
              <a:ea typeface="Arial"/>
              <a:cs typeface="Arial"/>
              <a:sym typeface="Arial"/>
            </a:endParaRPr>
          </a:p>
        </p:txBody>
      </p:sp>
      <p:sp>
        <p:nvSpPr>
          <p:cNvPr id="86" name="Google Shape;86;p6"/>
          <p:cNvSpPr txBox="1"/>
          <p:nvPr/>
        </p:nvSpPr>
        <p:spPr>
          <a:xfrm>
            <a:off x="10258426" y="115048"/>
            <a:ext cx="351624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Karla"/>
              <a:ea typeface="Karla"/>
              <a:cs typeface="Karla"/>
              <a:sym typeface="Karla"/>
            </a:endParaRPr>
          </a:p>
        </p:txBody>
      </p:sp>
      <p:sp>
        <p:nvSpPr>
          <p:cNvPr id="87" name="Google Shape;87;p6"/>
          <p:cNvSpPr txBox="1"/>
          <p:nvPr/>
        </p:nvSpPr>
        <p:spPr>
          <a:xfrm>
            <a:off x="2721975" y="1347625"/>
            <a:ext cx="8237100" cy="45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1"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b="1" i="0" lang="nl-NL" sz="1800" u="none" cap="none" strike="noStrike">
                <a:solidFill>
                  <a:schemeClr val="dk1"/>
                </a:solidFill>
              </a:rPr>
              <a:t>Grants</a:t>
            </a:r>
            <a:endParaRPr sz="1800"/>
          </a:p>
          <a:p>
            <a:pPr indent="0" lvl="0" marL="0" marR="0" rtl="0" algn="l">
              <a:lnSpc>
                <a:spcPct val="100000"/>
              </a:lnSpc>
              <a:spcBef>
                <a:spcPts val="0"/>
              </a:spcBef>
              <a:spcAft>
                <a:spcPts val="0"/>
              </a:spcAft>
              <a:buNone/>
            </a:pPr>
            <a:r>
              <a:rPr i="0" lang="nl-NL" sz="1800" u="none" cap="none" strike="noStrike">
                <a:solidFill>
                  <a:schemeClr val="dk1"/>
                </a:solidFill>
              </a:rPr>
              <a:t>- Spark, €K9 for one year</a:t>
            </a:r>
            <a:endParaRPr i="0" sz="1800" u="none" cap="none" strike="noStrike">
              <a:solidFill>
                <a:schemeClr val="dk1"/>
              </a:solidFill>
            </a:endParaRPr>
          </a:p>
          <a:p>
            <a:pPr indent="0" lvl="0" marL="0" marR="0" rtl="0" algn="l">
              <a:lnSpc>
                <a:spcPct val="100000"/>
              </a:lnSpc>
              <a:spcBef>
                <a:spcPts val="0"/>
              </a:spcBef>
              <a:spcAft>
                <a:spcPts val="0"/>
              </a:spcAft>
              <a:buNone/>
            </a:pPr>
            <a:r>
              <a:rPr i="0" lang="nl-NL" sz="1800" u="none" cap="none" strike="noStrike">
                <a:solidFill>
                  <a:schemeClr val="dk1"/>
                </a:solidFill>
              </a:rPr>
              <a:t>- Unusual Collaborations, €K50- 140 up to three years</a:t>
            </a:r>
            <a:endParaRPr i="0" sz="1800" u="none" cap="none" strike="noStrike">
              <a:solidFill>
                <a:schemeClr val="dk1"/>
              </a:solidFill>
            </a:endParaRPr>
          </a:p>
          <a:p>
            <a:pPr indent="0" lvl="0" marL="0" marR="0" rtl="0" algn="l">
              <a:lnSpc>
                <a:spcPct val="100000"/>
              </a:lnSpc>
              <a:spcBef>
                <a:spcPts val="0"/>
              </a:spcBef>
              <a:spcAft>
                <a:spcPts val="0"/>
              </a:spcAft>
              <a:buNone/>
            </a:pPr>
            <a:r>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b="1" i="0" lang="nl-NL" sz="1800" u="none" cap="none" strike="noStrike">
                <a:solidFill>
                  <a:schemeClr val="dk1"/>
                </a:solidFill>
              </a:rPr>
              <a:t>Training and coaching</a:t>
            </a:r>
            <a:endParaRPr sz="1800"/>
          </a:p>
          <a:p>
            <a:pPr indent="0" lvl="0" marL="0" marR="0" rtl="0" algn="l">
              <a:lnSpc>
                <a:spcPct val="100000"/>
              </a:lnSpc>
              <a:spcBef>
                <a:spcPts val="0"/>
              </a:spcBef>
              <a:spcAft>
                <a:spcPts val="0"/>
              </a:spcAft>
              <a:buNone/>
            </a:pPr>
            <a:r>
              <a:rPr i="0" lang="nl-NL" sz="1800" u="none" cap="none" strike="noStrike">
                <a:solidFill>
                  <a:schemeClr val="dk1"/>
                </a:solidFill>
              </a:rPr>
              <a:t>Training on inter- and transdisciplinary competences</a:t>
            </a:r>
            <a:endParaRPr i="0" sz="1800" u="none" cap="none" strike="noStrike">
              <a:solidFill>
                <a:schemeClr val="dk1"/>
              </a:solidFill>
            </a:endParaRPr>
          </a:p>
          <a:p>
            <a:pPr indent="0" lvl="0" marL="0" marR="0" rtl="0" algn="l">
              <a:lnSpc>
                <a:spcPct val="100000"/>
              </a:lnSpc>
              <a:spcBef>
                <a:spcPts val="0"/>
              </a:spcBef>
              <a:spcAft>
                <a:spcPts val="0"/>
              </a:spcAft>
              <a:buNone/>
            </a:pPr>
            <a:r>
              <a:rPr i="0" lang="nl-NL" sz="1800" u="none" cap="none" strike="noStrike">
                <a:solidFill>
                  <a:schemeClr val="dk1"/>
                </a:solidFill>
              </a:rPr>
              <a:t>Process coaches for research teams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b="1" i="0" sz="1800" u="none" cap="none" strike="noStrike">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b="1" i="0" lang="nl-NL" sz="1800" u="none" cap="none" strike="noStrike">
                <a:solidFill>
                  <a:schemeClr val="dk1"/>
                </a:solidFill>
              </a:rPr>
              <a:t>Expertise and resources</a:t>
            </a:r>
            <a:endParaRPr sz="1800"/>
          </a:p>
          <a:p>
            <a:pPr indent="0" lvl="0" marL="0" marR="0" rtl="0" algn="l">
              <a:lnSpc>
                <a:spcPct val="100000"/>
              </a:lnSpc>
              <a:spcBef>
                <a:spcPts val="0"/>
              </a:spcBef>
              <a:spcAft>
                <a:spcPts val="0"/>
              </a:spcAft>
              <a:buClr>
                <a:srgbClr val="000000"/>
              </a:buClr>
              <a:buSzPts val="2000"/>
              <a:buFont typeface="Arial"/>
              <a:buNone/>
            </a:pPr>
            <a:r>
              <a:rPr i="0" lang="nl-NL" sz="1800" u="none" cap="none" strike="noStrike">
                <a:solidFill>
                  <a:schemeClr val="dk1"/>
                </a:solidFill>
              </a:rPr>
              <a:t>Open-access tools, methods and approaches to facilitate collaborative processes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Karla"/>
              <a:ea typeface="Karla"/>
              <a:cs typeface="Karla"/>
              <a:sym typeface="Karla"/>
            </a:endParaRPr>
          </a:p>
        </p:txBody>
      </p:sp>
      <p:cxnSp>
        <p:nvCxnSpPr>
          <p:cNvPr id="88" name="Google Shape;88;p6"/>
          <p:cNvCxnSpPr/>
          <p:nvPr/>
        </p:nvCxnSpPr>
        <p:spPr>
          <a:xfrm>
            <a:off x="8556642" y="725419"/>
            <a:ext cx="969600" cy="622200"/>
          </a:xfrm>
          <a:prstGeom prst="curvedConnector3">
            <a:avLst>
              <a:gd fmla="val 49997" name="adj1"/>
            </a:avLst>
          </a:prstGeom>
          <a:noFill/>
          <a:ln cap="flat" cmpd="sng" w="9525">
            <a:solidFill>
              <a:srgbClr val="FD7446"/>
            </a:solidFill>
            <a:prstDash val="solid"/>
            <a:round/>
            <a:headEnd len="sm" w="sm" type="none"/>
            <a:tailEnd len="med" w="med" type="triangle"/>
          </a:ln>
        </p:spPr>
      </p:cxnSp>
      <p:pic>
        <p:nvPicPr>
          <p:cNvPr descr="Afbeelding met kunst, ontwerp, illustratie, creativiteit&#10;&#10;Automatisch gegenereerde beschrijving" id="89" name="Google Shape;89;p6"/>
          <p:cNvPicPr preferRelativeResize="0"/>
          <p:nvPr/>
        </p:nvPicPr>
        <p:blipFill rotWithShape="1">
          <a:blip r:embed="rId3">
            <a:alphaModFix/>
          </a:blip>
          <a:srcRect b="0" l="0" r="0" t="0"/>
          <a:stretch/>
        </p:blipFill>
        <p:spPr>
          <a:xfrm>
            <a:off x="767934" y="1489871"/>
            <a:ext cx="1639639" cy="1639639"/>
          </a:xfrm>
          <a:prstGeom prst="rect">
            <a:avLst/>
          </a:prstGeom>
          <a:noFill/>
          <a:ln>
            <a:noFill/>
          </a:ln>
        </p:spPr>
      </p:pic>
      <p:pic>
        <p:nvPicPr>
          <p:cNvPr descr="A picture containing shape&#10;&#10;Description automatically generated" id="90" name="Google Shape;90;p6"/>
          <p:cNvPicPr preferRelativeResize="0"/>
          <p:nvPr/>
        </p:nvPicPr>
        <p:blipFill rotWithShape="1">
          <a:blip r:embed="rId4">
            <a:alphaModFix/>
          </a:blip>
          <a:srcRect b="0" l="0" r="0" t="0"/>
          <a:stretch/>
        </p:blipFill>
        <p:spPr>
          <a:xfrm>
            <a:off x="9102529" y="120068"/>
            <a:ext cx="3089467" cy="1554065"/>
          </a:xfrm>
          <a:prstGeom prst="rect">
            <a:avLst/>
          </a:prstGeom>
          <a:noFill/>
          <a:ln>
            <a:noFill/>
          </a:ln>
        </p:spPr>
      </p:pic>
      <p:pic>
        <p:nvPicPr>
          <p:cNvPr id="91" name="Google Shape;91;p6"/>
          <p:cNvPicPr preferRelativeResize="0"/>
          <p:nvPr/>
        </p:nvPicPr>
        <p:blipFill rotWithShape="1">
          <a:blip r:embed="rId5">
            <a:alphaModFix/>
          </a:blip>
          <a:srcRect b="0" l="0" r="0" t="0"/>
          <a:stretch/>
        </p:blipFill>
        <p:spPr>
          <a:xfrm>
            <a:off x="759327" y="3129494"/>
            <a:ext cx="1656843" cy="1560327"/>
          </a:xfrm>
          <a:prstGeom prst="rect">
            <a:avLst/>
          </a:prstGeom>
          <a:noFill/>
          <a:ln>
            <a:noFill/>
          </a:ln>
        </p:spPr>
      </p:pic>
      <p:pic>
        <p:nvPicPr>
          <p:cNvPr id="92" name="Google Shape;92;p6"/>
          <p:cNvPicPr preferRelativeResize="0"/>
          <p:nvPr/>
        </p:nvPicPr>
        <p:blipFill rotWithShape="1">
          <a:blip r:embed="rId6">
            <a:alphaModFix/>
          </a:blip>
          <a:srcRect b="0" l="0" r="0" t="0"/>
          <a:stretch/>
        </p:blipFill>
        <p:spPr>
          <a:xfrm>
            <a:off x="735034" y="4689820"/>
            <a:ext cx="1705450" cy="15807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f635fd44b2_1_4"/>
          <p:cNvSpPr txBox="1"/>
          <p:nvPr>
            <p:ph type="title"/>
          </p:nvPr>
        </p:nvSpPr>
        <p:spPr>
          <a:xfrm>
            <a:off x="444256" y="484339"/>
            <a:ext cx="11188800" cy="544500"/>
          </a:xfrm>
          <a:prstGeom prst="rect">
            <a:avLst/>
          </a:prstGeom>
          <a:noFill/>
          <a:ln>
            <a:noFill/>
          </a:ln>
        </p:spPr>
        <p:txBody>
          <a:bodyPr anchorCtr="0" anchor="ctr" bIns="0" lIns="96000" spcFirstLastPara="1" rIns="96000" wrap="square" tIns="144000">
            <a:noAutofit/>
          </a:bodyPr>
          <a:lstStyle/>
          <a:p>
            <a:pPr indent="0" lvl="0" marL="0" rtl="0" algn="l">
              <a:lnSpc>
                <a:spcPct val="133333"/>
              </a:lnSpc>
              <a:spcBef>
                <a:spcPts val="0"/>
              </a:spcBef>
              <a:spcAft>
                <a:spcPts val="0"/>
              </a:spcAft>
              <a:buClr>
                <a:schemeClr val="dk1"/>
              </a:buClr>
              <a:buSzPts val="1800"/>
              <a:buNone/>
            </a:pPr>
            <a:r>
              <a:rPr lang="nl-NL" sz="2400">
                <a:latin typeface="Arial"/>
                <a:ea typeface="Arial"/>
                <a:cs typeface="Arial"/>
                <a:sym typeface="Arial"/>
              </a:rPr>
              <a:t>CUCo’s Nests</a:t>
            </a:r>
            <a:endParaRPr sz="2400">
              <a:latin typeface="Arial"/>
              <a:ea typeface="Arial"/>
              <a:cs typeface="Arial"/>
              <a:sym typeface="Arial"/>
            </a:endParaRPr>
          </a:p>
        </p:txBody>
      </p:sp>
      <p:sp>
        <p:nvSpPr>
          <p:cNvPr id="99" name="Google Shape;99;g2f635fd44b2_1_4"/>
          <p:cNvSpPr txBox="1"/>
          <p:nvPr/>
        </p:nvSpPr>
        <p:spPr>
          <a:xfrm>
            <a:off x="6407368" y="1387035"/>
            <a:ext cx="45231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nl-NL" sz="1800" u="none" cap="none" strike="noStrike">
                <a:solidFill>
                  <a:schemeClr val="hlink"/>
                </a:solidFill>
                <a:latin typeface="Arial"/>
                <a:ea typeface="Arial"/>
                <a:cs typeface="Arial"/>
                <a:sym typeface="Arial"/>
              </a:rPr>
              <a:t>Utrecht</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Vening Meinesz C building </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Utrecht Science Park</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nl-NL" sz="1800" u="none" cap="none" strike="noStrike">
                <a:solidFill>
                  <a:schemeClr val="hlink"/>
                </a:solidFill>
                <a:latin typeface="Arial"/>
                <a:ea typeface="Arial"/>
                <a:cs typeface="Arial"/>
                <a:sym typeface="Arial"/>
              </a:rPr>
              <a:t>Wageningen</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StartHub, Plus Ultra II building</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WUR Campus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nl-NL" sz="1800" u="none" cap="none" strike="noStrike">
                <a:solidFill>
                  <a:schemeClr val="hlink"/>
                </a:solidFill>
                <a:latin typeface="Arial"/>
                <a:ea typeface="Arial"/>
                <a:cs typeface="Arial"/>
                <a:sym typeface="Arial"/>
              </a:rPr>
              <a:t>Eindhoven</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Disruptor Building</a:t>
            </a:r>
            <a:endParaRPr/>
          </a:p>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hlink"/>
                </a:solidFill>
                <a:latin typeface="Arial"/>
                <a:ea typeface="Arial"/>
                <a:cs typeface="Arial"/>
                <a:sym typeface="Arial"/>
              </a:rPr>
              <a:t>Eindhoven Campus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hlink"/>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chemeClr val="hlink"/>
              </a:solidFill>
              <a:latin typeface="Karla"/>
              <a:ea typeface="Karla"/>
              <a:cs typeface="Karla"/>
              <a:sym typeface="Karla"/>
            </a:endParaRPr>
          </a:p>
        </p:txBody>
      </p:sp>
      <p:pic>
        <p:nvPicPr>
          <p:cNvPr id="100" name="Google Shape;100;g2f635fd44b2_1_4"/>
          <p:cNvPicPr preferRelativeResize="0"/>
          <p:nvPr/>
        </p:nvPicPr>
        <p:blipFill rotWithShape="1">
          <a:blip r:embed="rId3">
            <a:alphaModFix/>
          </a:blip>
          <a:srcRect b="0" l="0" r="0" t="0"/>
          <a:stretch/>
        </p:blipFill>
        <p:spPr>
          <a:xfrm>
            <a:off x="9802198" y="3354209"/>
            <a:ext cx="2026801" cy="1948822"/>
          </a:xfrm>
          <a:prstGeom prst="ellipse">
            <a:avLst/>
          </a:prstGeom>
          <a:noFill/>
          <a:ln>
            <a:noFill/>
          </a:ln>
        </p:spPr>
      </p:pic>
      <p:pic>
        <p:nvPicPr>
          <p:cNvPr descr="A picture containing floor, ceiling, indoor, chair&#10;&#10;Description automatically generated" id="101" name="Google Shape;101;g2f635fd44b2_1_4"/>
          <p:cNvPicPr preferRelativeResize="0"/>
          <p:nvPr/>
        </p:nvPicPr>
        <p:blipFill rotWithShape="1">
          <a:blip r:embed="rId4">
            <a:alphaModFix/>
          </a:blip>
          <a:srcRect b="0" l="0" r="0" t="0"/>
          <a:stretch/>
        </p:blipFill>
        <p:spPr>
          <a:xfrm>
            <a:off x="1079410" y="1767493"/>
            <a:ext cx="4855030" cy="3641272"/>
          </a:xfrm>
          <a:prstGeom prst="rect">
            <a:avLst/>
          </a:prstGeom>
          <a:noFill/>
          <a:ln>
            <a:noFill/>
          </a:ln>
        </p:spPr>
      </p:pic>
      <p:sp>
        <p:nvSpPr>
          <p:cNvPr id="102" name="Google Shape;102;g2f635fd44b2_1_4"/>
          <p:cNvSpPr txBox="1"/>
          <p:nvPr/>
        </p:nvSpPr>
        <p:spPr>
          <a:xfrm>
            <a:off x="9482097" y="5408277"/>
            <a:ext cx="2667001"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chemeClr val="hlink"/>
                </a:solidFill>
                <a:latin typeface="Arial"/>
                <a:ea typeface="Arial"/>
                <a:cs typeface="Arial"/>
                <a:sym typeface="Arial"/>
              </a:rPr>
              <a:t>unusualcollaborations.com</a:t>
            </a:r>
            <a:endParaRPr/>
          </a:p>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chemeClr val="hlink"/>
                </a:solidFill>
                <a:latin typeface="Arial"/>
                <a:ea typeface="Arial"/>
                <a:cs typeface="Arial"/>
                <a:sym typeface="Arial"/>
              </a:rPr>
              <a:t>cuco@ewuu.nl</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picture containing shape&#10;&#10;Description automatically generated" id="103" name="Google Shape;103;g2f635fd44b2_1_4"/>
          <p:cNvPicPr preferRelativeResize="0"/>
          <p:nvPr/>
        </p:nvPicPr>
        <p:blipFill rotWithShape="1">
          <a:blip r:embed="rId5">
            <a:alphaModFix/>
          </a:blip>
          <a:srcRect b="0" l="0" r="0" t="0"/>
          <a:stretch/>
        </p:blipFill>
        <p:spPr>
          <a:xfrm>
            <a:off x="9102529" y="120068"/>
            <a:ext cx="3089467" cy="1554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subTitle"/>
          </p:nvPr>
        </p:nvSpPr>
        <p:spPr>
          <a:xfrm>
            <a:off x="1148219" y="4476954"/>
            <a:ext cx="10768798" cy="1140643"/>
          </a:xfrm>
          <a:prstGeom prst="rect">
            <a:avLst/>
          </a:prstGeom>
          <a:noFill/>
          <a:ln>
            <a:noFill/>
          </a:ln>
        </p:spPr>
        <p:txBody>
          <a:bodyPr anchorCtr="0" anchor="t" bIns="45700" lIns="91425" spcFirstLastPara="1" rIns="91425" wrap="square" tIns="0">
            <a:noAutofit/>
          </a:bodyPr>
          <a:lstStyle/>
          <a:p>
            <a:pPr indent="-228600" lvl="0" marL="457200" rtl="0" algn="l">
              <a:lnSpc>
                <a:spcPct val="112500"/>
              </a:lnSpc>
              <a:spcBef>
                <a:spcPts val="0"/>
              </a:spcBef>
              <a:spcAft>
                <a:spcPts val="0"/>
              </a:spcAft>
              <a:buSzPts val="1600"/>
              <a:buNone/>
            </a:pPr>
            <a:r>
              <a:rPr lang="nl-NL" sz="2000">
                <a:solidFill>
                  <a:schemeClr val="dk1"/>
                </a:solidFill>
                <a:latin typeface="Arial"/>
                <a:ea typeface="Arial"/>
                <a:cs typeface="Arial"/>
                <a:sym typeface="Arial"/>
              </a:rPr>
              <a:t>Goal: initial support to build an interdisciplinary team and explore a potential idea</a:t>
            </a:r>
            <a:endParaRPr sz="2000">
              <a:latin typeface="Arial"/>
              <a:ea typeface="Arial"/>
              <a:cs typeface="Arial"/>
              <a:sym typeface="Arial"/>
            </a:endParaRPr>
          </a:p>
        </p:txBody>
      </p:sp>
      <p:sp>
        <p:nvSpPr>
          <p:cNvPr id="109" name="Google Shape;109;p19"/>
          <p:cNvSpPr txBox="1"/>
          <p:nvPr>
            <p:ph type="ctrTitle"/>
          </p:nvPr>
        </p:nvSpPr>
        <p:spPr>
          <a:xfrm>
            <a:off x="1066325" y="1414375"/>
            <a:ext cx="7549500" cy="2316900"/>
          </a:xfrm>
          <a:prstGeom prst="rect">
            <a:avLst/>
          </a:prstGeom>
          <a:noFill/>
          <a:ln>
            <a:noFill/>
          </a:ln>
        </p:spPr>
        <p:txBody>
          <a:bodyPr anchorCtr="0" anchor="b" bIns="0" lIns="72000" spcFirstLastPara="1" rIns="72000" wrap="square" tIns="72000">
            <a:noAutofit/>
          </a:bodyPr>
          <a:lstStyle/>
          <a:p>
            <a:pPr indent="0" lvl="0" marL="0" rtl="0" algn="l">
              <a:lnSpc>
                <a:spcPct val="92592"/>
              </a:lnSpc>
              <a:spcBef>
                <a:spcPts val="0"/>
              </a:spcBef>
              <a:spcAft>
                <a:spcPts val="0"/>
              </a:spcAft>
              <a:buClr>
                <a:schemeClr val="dk1"/>
              </a:buClr>
              <a:buSzPts val="5400"/>
              <a:buFont typeface="Arial"/>
              <a:buNone/>
            </a:pPr>
            <a:r>
              <a:rPr lang="nl-NL">
                <a:latin typeface="Arial"/>
                <a:ea typeface="Arial"/>
                <a:cs typeface="Arial"/>
                <a:sym typeface="Arial"/>
              </a:rPr>
              <a:t>Examples </a:t>
            </a:r>
            <a:r>
              <a:rPr lang="nl-NL"/>
              <a:t>-</a:t>
            </a:r>
            <a:r>
              <a:rPr lang="nl-NL">
                <a:latin typeface="Arial"/>
                <a:ea typeface="Arial"/>
                <a:cs typeface="Arial"/>
                <a:sym typeface="Arial"/>
              </a:rPr>
              <a:t> </a:t>
            </a:r>
            <a:endParaRPr>
              <a:latin typeface="Arial"/>
              <a:ea typeface="Arial"/>
              <a:cs typeface="Arial"/>
              <a:sym typeface="Arial"/>
            </a:endParaRPr>
          </a:p>
          <a:p>
            <a:pPr indent="0" lvl="0" marL="0" rtl="0" algn="l">
              <a:lnSpc>
                <a:spcPct val="92592"/>
              </a:lnSpc>
              <a:spcBef>
                <a:spcPts val="0"/>
              </a:spcBef>
              <a:spcAft>
                <a:spcPts val="0"/>
              </a:spcAft>
              <a:buClr>
                <a:schemeClr val="dk1"/>
              </a:buClr>
              <a:buSzPts val="5400"/>
              <a:buFont typeface="Arial"/>
              <a:buNone/>
            </a:pPr>
            <a:r>
              <a:rPr lang="nl-NL">
                <a:latin typeface="Arial"/>
                <a:ea typeface="Arial"/>
                <a:cs typeface="Arial"/>
                <a:sym typeface="Arial"/>
              </a:rPr>
              <a:t>Spark </a:t>
            </a:r>
            <a:r>
              <a:rPr lang="nl-NL"/>
              <a:t>t</a:t>
            </a:r>
            <a:r>
              <a:rPr lang="nl-NL">
                <a:latin typeface="Arial"/>
                <a:ea typeface="Arial"/>
                <a:cs typeface="Arial"/>
                <a:sym typeface="Arial"/>
              </a:rPr>
              <a:t>eams</a:t>
            </a:r>
            <a:endParaRPr>
              <a:latin typeface="Arial"/>
              <a:ea typeface="Arial"/>
              <a:cs typeface="Arial"/>
              <a:sym typeface="Arial"/>
            </a:endParaRPr>
          </a:p>
        </p:txBody>
      </p:sp>
      <p:pic>
        <p:nvPicPr>
          <p:cNvPr descr="Afbeelding met kunst, ontwerp, illustratie, creativiteit&#10;&#10;Automatisch gegenereerde beschrijving" id="110" name="Google Shape;110;p19"/>
          <p:cNvPicPr preferRelativeResize="0"/>
          <p:nvPr/>
        </p:nvPicPr>
        <p:blipFill rotWithShape="1">
          <a:blip r:embed="rId3">
            <a:alphaModFix/>
          </a:blip>
          <a:srcRect b="0" l="0" r="0" t="0"/>
          <a:stretch/>
        </p:blipFill>
        <p:spPr>
          <a:xfrm>
            <a:off x="7539106" y="1959700"/>
            <a:ext cx="2316919" cy="2316919"/>
          </a:xfrm>
          <a:prstGeom prst="rect">
            <a:avLst/>
          </a:prstGeom>
          <a:noFill/>
          <a:ln>
            <a:noFill/>
          </a:ln>
        </p:spPr>
      </p:pic>
      <p:pic>
        <p:nvPicPr>
          <p:cNvPr descr="A picture containing shape&#10;&#10;Description automatically generated" id="111" name="Google Shape;111;p19"/>
          <p:cNvPicPr preferRelativeResize="0"/>
          <p:nvPr/>
        </p:nvPicPr>
        <p:blipFill rotWithShape="1">
          <a:blip r:embed="rId4">
            <a:alphaModFix/>
          </a:blip>
          <a:srcRect b="0" l="0" r="0" t="0"/>
          <a:stretch/>
        </p:blipFill>
        <p:spPr>
          <a:xfrm>
            <a:off x="9102529" y="120068"/>
            <a:ext cx="3089467" cy="15540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3"/>
          <p:cNvSpPr txBox="1"/>
          <p:nvPr>
            <p:ph type="title"/>
          </p:nvPr>
        </p:nvSpPr>
        <p:spPr>
          <a:xfrm>
            <a:off x="501528" y="431815"/>
            <a:ext cx="11188800" cy="718200"/>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r>
              <a:rPr b="1" lang="nl-NL" sz="2400">
                <a:latin typeface="Arial"/>
                <a:ea typeface="Arial"/>
                <a:cs typeface="Arial"/>
                <a:sym typeface="Arial"/>
              </a:rPr>
              <a:t>Exploring digital health monitoring with a complex systems approach</a:t>
            </a:r>
            <a:endParaRPr b="1" sz="2400">
              <a:latin typeface="Arial"/>
              <a:ea typeface="Arial"/>
              <a:cs typeface="Arial"/>
              <a:sym typeface="Arial"/>
            </a:endParaRPr>
          </a:p>
        </p:txBody>
      </p:sp>
      <p:sp>
        <p:nvSpPr>
          <p:cNvPr id="117" name="Google Shape;117;p13"/>
          <p:cNvSpPr txBox="1"/>
          <p:nvPr>
            <p:ph idx="1" type="body"/>
          </p:nvPr>
        </p:nvSpPr>
        <p:spPr>
          <a:xfrm>
            <a:off x="378800" y="1798375"/>
            <a:ext cx="7053300" cy="4759200"/>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800"/>
              </a:spcBef>
              <a:spcAft>
                <a:spcPts val="0"/>
              </a:spcAft>
              <a:buSzPts val="1800"/>
              <a:buNone/>
            </a:pPr>
            <a:r>
              <a:t/>
            </a:r>
            <a:endParaRPr sz="2000">
              <a:solidFill>
                <a:srgbClr val="000000"/>
              </a:solidFill>
              <a:latin typeface="Arial"/>
              <a:ea typeface="Arial"/>
              <a:cs typeface="Arial"/>
              <a:sym typeface="Arial"/>
            </a:endParaRPr>
          </a:p>
          <a:p>
            <a:pPr indent="0" lvl="0" marL="342900" rtl="0" algn="l">
              <a:lnSpc>
                <a:spcPct val="100000"/>
              </a:lnSpc>
              <a:spcBef>
                <a:spcPts val="800"/>
              </a:spcBef>
              <a:spcAft>
                <a:spcPts val="0"/>
              </a:spcAft>
              <a:buSzPts val="1800"/>
              <a:buNone/>
            </a:pPr>
            <a:r>
              <a:rPr i="0" lang="nl-NL" sz="1800">
                <a:solidFill>
                  <a:srgbClr val="000000"/>
                </a:solidFill>
                <a:latin typeface="Arial"/>
                <a:ea typeface="Arial"/>
                <a:cs typeface="Arial"/>
                <a:sym typeface="Arial"/>
              </a:rPr>
              <a:t>Aim </a:t>
            </a:r>
            <a:r>
              <a:rPr b="0" lang="nl-NL" sz="1800">
                <a:solidFill>
                  <a:srgbClr val="000000"/>
                </a:solidFill>
                <a:latin typeface="Arial"/>
                <a:ea typeface="Arial"/>
                <a:cs typeface="Arial"/>
                <a:sym typeface="Arial"/>
              </a:rPr>
              <a:t>T</a:t>
            </a:r>
            <a:r>
              <a:rPr b="0" i="0" lang="nl-NL" sz="1800">
                <a:solidFill>
                  <a:srgbClr val="000000"/>
                </a:solidFill>
                <a:latin typeface="Arial"/>
                <a:ea typeface="Arial"/>
                <a:cs typeface="Arial"/>
                <a:sym typeface="Arial"/>
              </a:rPr>
              <a:t>o reach a </a:t>
            </a:r>
            <a:r>
              <a:rPr b="0" i="1" lang="nl-NL" sz="1800">
                <a:solidFill>
                  <a:srgbClr val="000000"/>
                </a:solidFill>
                <a:latin typeface="Arial"/>
                <a:ea typeface="Arial"/>
                <a:cs typeface="Arial"/>
                <a:sym typeface="Arial"/>
              </a:rPr>
              <a:t>common understanding </a:t>
            </a:r>
            <a:r>
              <a:rPr b="0" i="0" lang="nl-NL" sz="1800">
                <a:solidFill>
                  <a:srgbClr val="000000"/>
                </a:solidFill>
                <a:latin typeface="Arial"/>
                <a:ea typeface="Arial"/>
                <a:cs typeface="Arial"/>
                <a:sym typeface="Arial"/>
              </a:rPr>
              <a:t>of  what complex systems approaches can bring to health research. </a:t>
            </a:r>
            <a:r>
              <a:rPr b="0" lang="nl-NL" sz="1800">
                <a:solidFill>
                  <a:srgbClr val="000000"/>
                </a:solidFill>
                <a:latin typeface="Arial"/>
                <a:ea typeface="Arial"/>
                <a:cs typeface="Arial"/>
                <a:sym typeface="Arial"/>
              </a:rPr>
              <a:t>This is done by applying</a:t>
            </a:r>
            <a:r>
              <a:rPr b="0" i="0" lang="nl-NL" sz="1800">
                <a:solidFill>
                  <a:srgbClr val="000000"/>
                </a:solidFill>
                <a:latin typeface="Arial"/>
                <a:ea typeface="Arial"/>
                <a:cs typeface="Arial"/>
                <a:sym typeface="Arial"/>
              </a:rPr>
              <a:t> a complex systems lens to digital health monitoring with smart technology. </a:t>
            </a:r>
            <a:endParaRPr b="0" i="0" sz="1800">
              <a:solidFill>
                <a:srgbClr val="000000"/>
              </a:solidFill>
              <a:latin typeface="Arial"/>
              <a:ea typeface="Arial"/>
              <a:cs typeface="Arial"/>
              <a:sym typeface="Arial"/>
            </a:endParaRPr>
          </a:p>
          <a:p>
            <a:pPr indent="0" lvl="0" marL="342900" rtl="0" algn="l">
              <a:spcBef>
                <a:spcPts val="800"/>
              </a:spcBef>
              <a:spcAft>
                <a:spcPts val="0"/>
              </a:spcAft>
              <a:buSzPts val="1800"/>
              <a:buNone/>
            </a:pPr>
            <a:r>
              <a:t/>
            </a:r>
            <a:endParaRPr b="0" sz="1800">
              <a:solidFill>
                <a:srgbClr val="000000"/>
              </a:solidFill>
              <a:latin typeface="Arial"/>
              <a:ea typeface="Arial"/>
              <a:cs typeface="Arial"/>
              <a:sym typeface="Arial"/>
            </a:endParaRPr>
          </a:p>
          <a:p>
            <a:pPr indent="0" lvl="0" marL="342900" rtl="0" algn="l">
              <a:spcBef>
                <a:spcPts val="800"/>
              </a:spcBef>
              <a:spcAft>
                <a:spcPts val="0"/>
              </a:spcAft>
              <a:buSzPts val="1800"/>
              <a:buNone/>
            </a:pPr>
            <a:r>
              <a:rPr lang="nl-NL" sz="1800">
                <a:latin typeface="Arial"/>
                <a:ea typeface="Arial"/>
                <a:cs typeface="Arial"/>
                <a:sym typeface="Arial"/>
              </a:rPr>
              <a:t>Team </a:t>
            </a:r>
            <a:r>
              <a:rPr b="0" lang="nl-NL" sz="1800">
                <a:latin typeface="Arial"/>
                <a:ea typeface="Arial"/>
                <a:cs typeface="Arial"/>
                <a:sym typeface="Arial"/>
              </a:rPr>
              <a:t>physics, demography, marketing and sociology </a:t>
            </a:r>
            <a:endParaRPr sz="1800">
              <a:solidFill>
                <a:srgbClr val="000000"/>
              </a:solidFill>
              <a:latin typeface="Arial"/>
              <a:ea typeface="Arial"/>
              <a:cs typeface="Arial"/>
              <a:sym typeface="Arial"/>
            </a:endParaRPr>
          </a:p>
          <a:p>
            <a:pPr indent="0" lvl="0" marL="228600" rtl="0" algn="l">
              <a:lnSpc>
                <a:spcPct val="100000"/>
              </a:lnSpc>
              <a:spcBef>
                <a:spcPts val="800"/>
              </a:spcBef>
              <a:spcAft>
                <a:spcPts val="0"/>
              </a:spcAft>
              <a:buSzPts val="1800"/>
              <a:buNone/>
            </a:pPr>
            <a:r>
              <a:t/>
            </a:r>
            <a:endParaRPr sz="1800">
              <a:solidFill>
                <a:srgbClr val="000000"/>
              </a:solidFill>
              <a:latin typeface="Arial"/>
              <a:ea typeface="Arial"/>
              <a:cs typeface="Arial"/>
              <a:sym typeface="Arial"/>
            </a:endParaRPr>
          </a:p>
          <a:p>
            <a:pPr indent="0" lvl="0" marL="228600" rtl="0" algn="l">
              <a:lnSpc>
                <a:spcPct val="100000"/>
              </a:lnSpc>
              <a:spcBef>
                <a:spcPts val="800"/>
              </a:spcBef>
              <a:spcAft>
                <a:spcPts val="0"/>
              </a:spcAft>
              <a:buSzPts val="1800"/>
              <a:buNone/>
            </a:pPr>
            <a:r>
              <a:rPr lang="nl-NL" sz="1800">
                <a:solidFill>
                  <a:srgbClr val="000000"/>
                </a:solidFill>
                <a:latin typeface="Arial"/>
                <a:ea typeface="Arial"/>
                <a:cs typeface="Arial"/>
                <a:sym typeface="Arial"/>
              </a:rPr>
              <a:t>  Contact </a:t>
            </a:r>
            <a:r>
              <a:rPr b="0" lang="nl-NL" sz="1800">
                <a:solidFill>
                  <a:srgbClr val="000000"/>
                </a:solidFill>
                <a:latin typeface="Arial"/>
                <a:ea typeface="Arial"/>
                <a:cs typeface="Arial"/>
                <a:sym typeface="Arial"/>
              </a:rPr>
              <a:t>kristina.thompson@wur.nl</a:t>
            </a:r>
            <a:endParaRPr sz="1800">
              <a:latin typeface="Arial"/>
              <a:ea typeface="Arial"/>
              <a:cs typeface="Arial"/>
              <a:sym typeface="Arial"/>
            </a:endParaRPr>
          </a:p>
        </p:txBody>
      </p:sp>
      <p:pic>
        <p:nvPicPr>
          <p:cNvPr descr="Afbeelding met kunst, ontwerp, illustratie, creativiteit&#10;&#10;Automatisch gegenereerde beschrijving" id="118" name="Google Shape;118;p13"/>
          <p:cNvPicPr preferRelativeResize="0"/>
          <p:nvPr/>
        </p:nvPicPr>
        <p:blipFill rotWithShape="1">
          <a:blip r:embed="rId3">
            <a:alphaModFix/>
          </a:blip>
          <a:srcRect b="0" l="0" r="0" t="0"/>
          <a:stretch/>
        </p:blipFill>
        <p:spPr>
          <a:xfrm>
            <a:off x="-117748" y="5316873"/>
            <a:ext cx="1541125" cy="1541125"/>
          </a:xfrm>
          <a:prstGeom prst="rect">
            <a:avLst/>
          </a:prstGeom>
          <a:noFill/>
          <a:ln>
            <a:noFill/>
          </a:ln>
        </p:spPr>
      </p:pic>
      <p:pic>
        <p:nvPicPr>
          <p:cNvPr id="119" name="Google Shape;119;p13"/>
          <p:cNvPicPr preferRelativeResize="0"/>
          <p:nvPr/>
        </p:nvPicPr>
        <p:blipFill>
          <a:blip r:embed="rId4">
            <a:alphaModFix/>
          </a:blip>
          <a:stretch>
            <a:fillRect/>
          </a:stretch>
        </p:blipFill>
        <p:spPr>
          <a:xfrm>
            <a:off x="7927475" y="2172975"/>
            <a:ext cx="3153600" cy="3010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472892" y="-18926"/>
            <a:ext cx="11188944" cy="1364340"/>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br>
              <a:rPr b="1" lang="nl-NL" sz="2400">
                <a:latin typeface="Karla"/>
                <a:ea typeface="Karla"/>
                <a:cs typeface="Karla"/>
                <a:sym typeface="Karla"/>
              </a:rPr>
            </a:br>
            <a:br>
              <a:rPr b="1" lang="nl-NL" sz="2400">
                <a:latin typeface="Karla"/>
                <a:ea typeface="Karla"/>
                <a:cs typeface="Karla"/>
                <a:sym typeface="Karla"/>
              </a:rPr>
            </a:br>
            <a:r>
              <a:rPr b="1" lang="nl-NL" sz="2400"/>
              <a:t>Dismantling Disparities</a:t>
            </a:r>
            <a:br>
              <a:rPr b="1" lang="nl-NL" sz="2400">
                <a:latin typeface="Karla"/>
                <a:ea typeface="Karla"/>
                <a:cs typeface="Karla"/>
                <a:sym typeface="Karla"/>
              </a:rPr>
            </a:br>
            <a:br>
              <a:rPr lang="nl-NL" sz="1600"/>
            </a:br>
            <a:br>
              <a:rPr b="1" lang="nl-NL" sz="2400">
                <a:latin typeface="Karla"/>
                <a:ea typeface="Karla"/>
                <a:cs typeface="Karla"/>
                <a:sym typeface="Karla"/>
              </a:rPr>
            </a:br>
            <a:endParaRPr b="1" sz="2400">
              <a:latin typeface="Karla"/>
              <a:ea typeface="Karla"/>
              <a:cs typeface="Karla"/>
              <a:sym typeface="Karla"/>
            </a:endParaRPr>
          </a:p>
        </p:txBody>
      </p:sp>
      <p:sp>
        <p:nvSpPr>
          <p:cNvPr id="125" name="Google Shape;125;p20"/>
          <p:cNvSpPr txBox="1"/>
          <p:nvPr>
            <p:ph idx="1" type="body"/>
          </p:nvPr>
        </p:nvSpPr>
        <p:spPr>
          <a:xfrm>
            <a:off x="254325" y="1345425"/>
            <a:ext cx="6379200" cy="36306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800"/>
              </a:spcBef>
              <a:spcAft>
                <a:spcPts val="0"/>
              </a:spcAft>
              <a:buSzPts val="1800"/>
              <a:buNone/>
            </a:pPr>
            <a:r>
              <a:t/>
            </a:r>
            <a:endParaRPr b="0" sz="2000"/>
          </a:p>
          <a:p>
            <a:pPr indent="0" lvl="0" marL="342900" rtl="0" algn="l">
              <a:lnSpc>
                <a:spcPct val="100000"/>
              </a:lnSpc>
              <a:spcBef>
                <a:spcPts val="800"/>
              </a:spcBef>
              <a:spcAft>
                <a:spcPts val="0"/>
              </a:spcAft>
              <a:buSzPts val="1800"/>
              <a:buNone/>
            </a:pPr>
            <a:r>
              <a:rPr lang="nl-NL" sz="1800">
                <a:latin typeface="Arial"/>
                <a:ea typeface="Arial"/>
                <a:cs typeface="Arial"/>
                <a:sym typeface="Arial"/>
              </a:rPr>
              <a:t>Aim</a:t>
            </a:r>
            <a:r>
              <a:rPr b="0" lang="nl-NL" sz="1800">
                <a:latin typeface="Arial"/>
                <a:ea typeface="Arial"/>
                <a:cs typeface="Arial"/>
                <a:sym typeface="Arial"/>
              </a:rPr>
              <a:t> To explore inequalities in academic success and examine whether interdisciplinary collaborations reduce or deepen these disparities. This is done by analyzing success patterns and evaluating effects of cross-disciplinary partnerships on equity.</a:t>
            </a:r>
            <a:endParaRPr b="0" sz="1800">
              <a:latin typeface="Arial"/>
              <a:ea typeface="Arial"/>
              <a:cs typeface="Arial"/>
              <a:sym typeface="Arial"/>
            </a:endParaRPr>
          </a:p>
          <a:p>
            <a:pPr indent="0" lvl="0" marL="342900" rtl="0" algn="l">
              <a:lnSpc>
                <a:spcPct val="100000"/>
              </a:lnSpc>
              <a:spcBef>
                <a:spcPts val="800"/>
              </a:spcBef>
              <a:spcAft>
                <a:spcPts val="0"/>
              </a:spcAft>
              <a:buSzPts val="1800"/>
              <a:buNone/>
            </a:pPr>
            <a:r>
              <a:t/>
            </a:r>
            <a:endParaRPr sz="1800">
              <a:latin typeface="Arial"/>
              <a:ea typeface="Arial"/>
              <a:cs typeface="Arial"/>
              <a:sym typeface="Arial"/>
            </a:endParaRPr>
          </a:p>
          <a:p>
            <a:pPr indent="0" lvl="0" marL="342900" rtl="0" algn="l">
              <a:lnSpc>
                <a:spcPct val="100000"/>
              </a:lnSpc>
              <a:spcBef>
                <a:spcPts val="800"/>
              </a:spcBef>
              <a:spcAft>
                <a:spcPts val="0"/>
              </a:spcAft>
              <a:buSzPts val="1800"/>
              <a:buNone/>
            </a:pPr>
            <a:r>
              <a:rPr lang="nl-NL" sz="1800">
                <a:latin typeface="Arial"/>
                <a:ea typeface="Arial"/>
                <a:cs typeface="Arial"/>
                <a:sym typeface="Arial"/>
              </a:rPr>
              <a:t>Team </a:t>
            </a:r>
            <a:r>
              <a:rPr b="0" lang="nl-NL" sz="1800">
                <a:latin typeface="Arial"/>
                <a:ea typeface="Arial"/>
                <a:cs typeface="Arial"/>
                <a:sym typeface="Arial"/>
              </a:rPr>
              <a:t>sociology, cultural geography,</a:t>
            </a:r>
            <a:r>
              <a:rPr lang="nl-NL" sz="1800">
                <a:latin typeface="Arial"/>
                <a:ea typeface="Arial"/>
                <a:cs typeface="Arial"/>
                <a:sym typeface="Arial"/>
              </a:rPr>
              <a:t> </a:t>
            </a:r>
            <a:r>
              <a:rPr b="0" lang="nl-NL" sz="1800">
                <a:latin typeface="Arial"/>
                <a:ea typeface="Arial"/>
                <a:cs typeface="Arial"/>
                <a:sym typeface="Arial"/>
              </a:rPr>
              <a:t>engineering, plant biology</a:t>
            </a:r>
            <a:endParaRPr sz="1800">
              <a:latin typeface="Arial"/>
              <a:ea typeface="Arial"/>
              <a:cs typeface="Arial"/>
              <a:sym typeface="Arial"/>
            </a:endParaRPr>
          </a:p>
          <a:p>
            <a:pPr indent="0" lvl="0" marL="342900" rtl="0" algn="l">
              <a:lnSpc>
                <a:spcPct val="100000"/>
              </a:lnSpc>
              <a:spcBef>
                <a:spcPts val="800"/>
              </a:spcBef>
              <a:spcAft>
                <a:spcPts val="0"/>
              </a:spcAft>
              <a:buSzPts val="1800"/>
              <a:buNone/>
            </a:pPr>
            <a:r>
              <a:t/>
            </a:r>
            <a:endParaRPr sz="1800">
              <a:latin typeface="Arial"/>
              <a:ea typeface="Arial"/>
              <a:cs typeface="Arial"/>
              <a:sym typeface="Arial"/>
            </a:endParaRPr>
          </a:p>
          <a:p>
            <a:pPr indent="0" lvl="0" marL="342900" rtl="0" algn="l">
              <a:lnSpc>
                <a:spcPct val="100000"/>
              </a:lnSpc>
              <a:spcBef>
                <a:spcPts val="800"/>
              </a:spcBef>
              <a:spcAft>
                <a:spcPts val="0"/>
              </a:spcAft>
              <a:buSzPts val="1800"/>
              <a:buNone/>
            </a:pPr>
            <a:r>
              <a:rPr lang="nl-NL" sz="1800">
                <a:latin typeface="Arial"/>
                <a:ea typeface="Arial"/>
                <a:cs typeface="Arial"/>
                <a:sym typeface="Arial"/>
              </a:rPr>
              <a:t>Contact </a:t>
            </a:r>
            <a:r>
              <a:rPr b="0" lang="nl-NL" sz="1800">
                <a:latin typeface="Arial"/>
                <a:ea typeface="Arial"/>
                <a:cs typeface="Arial"/>
                <a:sym typeface="Arial"/>
              </a:rPr>
              <a:t>d.mazrekaj@uu.nl</a:t>
            </a:r>
            <a:endParaRPr sz="1800">
              <a:latin typeface="Arial"/>
              <a:ea typeface="Arial"/>
              <a:cs typeface="Arial"/>
              <a:sym typeface="Arial"/>
            </a:endParaRPr>
          </a:p>
          <a:p>
            <a:pPr indent="0" lvl="0" marL="0" rtl="0" algn="l">
              <a:lnSpc>
                <a:spcPct val="115000"/>
              </a:lnSpc>
              <a:spcBef>
                <a:spcPts val="0"/>
              </a:spcBef>
              <a:spcAft>
                <a:spcPts val="0"/>
              </a:spcAft>
              <a:buSzPts val="1100"/>
              <a:buNone/>
            </a:pPr>
            <a:r>
              <a:t/>
            </a:r>
            <a:endParaRPr b="0"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0" sz="2000">
              <a:latin typeface="Arial"/>
              <a:ea typeface="Arial"/>
              <a:cs typeface="Arial"/>
              <a:sym typeface="Arial"/>
            </a:endParaRPr>
          </a:p>
          <a:p>
            <a:pPr indent="0" lvl="0" marL="342900" rtl="0" algn="l">
              <a:lnSpc>
                <a:spcPct val="100000"/>
              </a:lnSpc>
              <a:spcBef>
                <a:spcPts val="800"/>
              </a:spcBef>
              <a:spcAft>
                <a:spcPts val="0"/>
              </a:spcAft>
              <a:buSzPts val="1800"/>
              <a:buNone/>
            </a:pPr>
            <a:r>
              <a:t/>
            </a:r>
            <a:endParaRPr sz="2000"/>
          </a:p>
          <a:p>
            <a:pPr indent="0" lvl="0" marL="0" rtl="0" algn="l">
              <a:lnSpc>
                <a:spcPct val="100000"/>
              </a:lnSpc>
              <a:spcBef>
                <a:spcPts val="800"/>
              </a:spcBef>
              <a:spcAft>
                <a:spcPts val="0"/>
              </a:spcAft>
              <a:buSzPts val="1800"/>
              <a:buNone/>
            </a:pPr>
            <a:r>
              <a:t/>
            </a:r>
            <a:endParaRPr sz="2000">
              <a:solidFill>
                <a:srgbClr val="000000"/>
              </a:solidFill>
              <a:latin typeface="Karla"/>
              <a:ea typeface="Karla"/>
              <a:cs typeface="Karla"/>
              <a:sym typeface="Karla"/>
            </a:endParaRPr>
          </a:p>
          <a:p>
            <a:pPr indent="0" lvl="0" marL="228600" rtl="0" algn="l">
              <a:lnSpc>
                <a:spcPct val="100000"/>
              </a:lnSpc>
              <a:spcBef>
                <a:spcPts val="800"/>
              </a:spcBef>
              <a:spcAft>
                <a:spcPts val="0"/>
              </a:spcAft>
              <a:buSzPts val="1800"/>
              <a:buNone/>
            </a:pPr>
            <a:r>
              <a:t/>
            </a:r>
            <a:endParaRPr b="0" sz="2000">
              <a:solidFill>
                <a:srgbClr val="000000"/>
              </a:solidFill>
              <a:latin typeface="Karla"/>
              <a:ea typeface="Karla"/>
              <a:cs typeface="Karla"/>
              <a:sym typeface="Karla"/>
            </a:endParaRPr>
          </a:p>
          <a:p>
            <a:pPr indent="0" lvl="0" marL="228600" rtl="0" algn="l">
              <a:lnSpc>
                <a:spcPct val="100000"/>
              </a:lnSpc>
              <a:spcBef>
                <a:spcPts val="800"/>
              </a:spcBef>
              <a:spcAft>
                <a:spcPts val="0"/>
              </a:spcAft>
              <a:buSzPts val="1800"/>
              <a:buNone/>
            </a:pPr>
            <a:r>
              <a:t/>
            </a:r>
            <a:endParaRPr b="0" i="0" sz="2000">
              <a:solidFill>
                <a:srgbClr val="000000"/>
              </a:solidFill>
              <a:latin typeface="Karla"/>
              <a:ea typeface="Karla"/>
              <a:cs typeface="Karla"/>
              <a:sym typeface="Karla"/>
            </a:endParaRPr>
          </a:p>
          <a:p>
            <a:pPr indent="-342900" lvl="0" marL="685800" rtl="0" algn="l">
              <a:lnSpc>
                <a:spcPct val="100000"/>
              </a:lnSpc>
              <a:spcBef>
                <a:spcPts val="800"/>
              </a:spcBef>
              <a:spcAft>
                <a:spcPts val="0"/>
              </a:spcAft>
              <a:buSzPts val="1800"/>
              <a:buFont typeface="Arial"/>
              <a:buNone/>
            </a:pPr>
            <a:r>
              <a:t/>
            </a:r>
            <a:endParaRPr i="0" sz="20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ts val="1800"/>
              <a:buNone/>
            </a:pPr>
            <a:r>
              <a:t/>
            </a:r>
            <a:endParaRPr i="0" sz="20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ts val="1800"/>
              <a:buFont typeface="Arial"/>
              <a:buNone/>
            </a:pPr>
            <a:r>
              <a:t/>
            </a:r>
            <a:endParaRPr sz="2000"/>
          </a:p>
        </p:txBody>
      </p:sp>
      <p:pic>
        <p:nvPicPr>
          <p:cNvPr descr="Afbeelding met kunst, ontwerp, illustratie, creativiteit&#10;&#10;Automatisch gegenereerde beschrijving" id="126" name="Google Shape;126;p20"/>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27" name="Google Shape;127;p20"/>
          <p:cNvPicPr preferRelativeResize="0"/>
          <p:nvPr/>
        </p:nvPicPr>
        <p:blipFill rotWithShape="1">
          <a:blip r:embed="rId4">
            <a:alphaModFix/>
          </a:blip>
          <a:srcRect b="4149" l="6210" r="-6209" t="-4149"/>
          <a:stretch/>
        </p:blipFill>
        <p:spPr>
          <a:xfrm>
            <a:off x="7213499" y="1650125"/>
            <a:ext cx="4978500" cy="2483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558800" y="210867"/>
            <a:ext cx="11188944" cy="1222514"/>
          </a:xfrm>
          <a:prstGeom prst="rect">
            <a:avLst/>
          </a:prstGeom>
          <a:noFill/>
          <a:ln>
            <a:noFill/>
          </a:ln>
        </p:spPr>
        <p:txBody>
          <a:bodyPr anchorCtr="0" anchor="ctr" bIns="0" lIns="72000" spcFirstLastPara="1" rIns="72000" wrap="square" tIns="108000">
            <a:noAutofit/>
          </a:bodyPr>
          <a:lstStyle/>
          <a:p>
            <a:pPr indent="0" lvl="0" marL="0" rtl="0" algn="l">
              <a:lnSpc>
                <a:spcPct val="133333"/>
              </a:lnSpc>
              <a:spcBef>
                <a:spcPts val="0"/>
              </a:spcBef>
              <a:spcAft>
                <a:spcPts val="0"/>
              </a:spcAft>
              <a:buClr>
                <a:schemeClr val="dk1"/>
              </a:buClr>
              <a:buSzPts val="1800"/>
              <a:buNone/>
            </a:pPr>
            <a:br>
              <a:rPr b="1" lang="nl-NL" sz="2400">
                <a:latin typeface="Karla"/>
                <a:ea typeface="Karla"/>
                <a:cs typeface="Karla"/>
                <a:sym typeface="Karla"/>
              </a:rPr>
            </a:br>
            <a:r>
              <a:rPr b="1" lang="nl-NL" sz="2400"/>
              <a:t>Five-Legged Sheep </a:t>
            </a:r>
            <a:br>
              <a:rPr b="1" lang="nl-NL" sz="2400">
                <a:latin typeface="Karla"/>
                <a:ea typeface="Karla"/>
                <a:cs typeface="Karla"/>
                <a:sym typeface="Karla"/>
              </a:rPr>
            </a:br>
            <a:br>
              <a:rPr b="0" i="0" lang="nl-NL" sz="2400" cap="none">
                <a:solidFill>
                  <a:srgbClr val="000000"/>
                </a:solidFill>
                <a:latin typeface="Poppins"/>
                <a:ea typeface="Poppins"/>
                <a:cs typeface="Poppins"/>
                <a:sym typeface="Poppins"/>
              </a:rPr>
            </a:br>
            <a:endParaRPr b="1" sz="2400">
              <a:latin typeface="Karla"/>
              <a:ea typeface="Karla"/>
              <a:cs typeface="Karla"/>
              <a:sym typeface="Karla"/>
            </a:endParaRPr>
          </a:p>
        </p:txBody>
      </p:sp>
      <p:sp>
        <p:nvSpPr>
          <p:cNvPr id="133" name="Google Shape;133;p21"/>
          <p:cNvSpPr txBox="1"/>
          <p:nvPr>
            <p:ph idx="1" type="body"/>
          </p:nvPr>
        </p:nvSpPr>
        <p:spPr>
          <a:xfrm>
            <a:off x="436075" y="1232450"/>
            <a:ext cx="6673200" cy="4813500"/>
          </a:xfrm>
          <a:prstGeom prst="rect">
            <a:avLst/>
          </a:prstGeom>
          <a:noFill/>
          <a:ln>
            <a:noFill/>
          </a:ln>
        </p:spPr>
        <p:txBody>
          <a:bodyPr anchorCtr="0" anchor="t" bIns="45700" lIns="91425" spcFirstLastPara="1" rIns="91425" wrap="square" tIns="45700">
            <a:normAutofit fontScale="55000" lnSpcReduction="10000"/>
          </a:bodyPr>
          <a:lstStyle/>
          <a:p>
            <a:pPr indent="0" lvl="0" marL="342900" rtl="0" algn="l">
              <a:lnSpc>
                <a:spcPct val="100000"/>
              </a:lnSpc>
              <a:spcBef>
                <a:spcPts val="800"/>
              </a:spcBef>
              <a:spcAft>
                <a:spcPts val="0"/>
              </a:spcAft>
              <a:buSzPct val="90000"/>
              <a:buNone/>
            </a:pPr>
            <a:r>
              <a:t/>
            </a:r>
            <a:endParaRPr b="0" sz="2000"/>
          </a:p>
          <a:p>
            <a:pPr indent="0" lvl="0" marL="342900" rtl="0" algn="l">
              <a:lnSpc>
                <a:spcPct val="100000"/>
              </a:lnSpc>
              <a:spcBef>
                <a:spcPts val="800"/>
              </a:spcBef>
              <a:spcAft>
                <a:spcPts val="0"/>
              </a:spcAft>
              <a:buSzPct val="55384"/>
              <a:buNone/>
            </a:pPr>
            <a:r>
              <a:rPr lang="nl-NL" sz="3250">
                <a:latin typeface="Arial"/>
                <a:ea typeface="Arial"/>
                <a:cs typeface="Arial"/>
                <a:sym typeface="Arial"/>
              </a:rPr>
              <a:t>Aim</a:t>
            </a:r>
            <a:r>
              <a:rPr lang="nl-NL" sz="3250">
                <a:latin typeface="Arial"/>
                <a:ea typeface="Arial"/>
                <a:cs typeface="Arial"/>
                <a:sym typeface="Arial"/>
              </a:rPr>
              <a:t> </a:t>
            </a:r>
            <a:r>
              <a:rPr b="0" lang="nl-NL" sz="3250">
                <a:latin typeface="Arial"/>
                <a:ea typeface="Arial"/>
                <a:cs typeface="Arial"/>
                <a:sym typeface="Arial"/>
              </a:rPr>
              <a:t>To investigate challenges faced by early and mid-career scholars in interdisciplinary and transdisciplinary research. This is done by exploring support strategies like training networks and team-based hiring to enhance their success.</a:t>
            </a:r>
            <a:endParaRPr b="0" sz="3250">
              <a:solidFill>
                <a:srgbClr val="000000"/>
              </a:solidFill>
              <a:latin typeface="Arial"/>
              <a:ea typeface="Arial"/>
              <a:cs typeface="Arial"/>
              <a:sym typeface="Arial"/>
            </a:endParaRPr>
          </a:p>
          <a:p>
            <a:pPr indent="0" lvl="0" marL="342900" rtl="0" algn="l">
              <a:lnSpc>
                <a:spcPct val="100000"/>
              </a:lnSpc>
              <a:spcBef>
                <a:spcPts val="800"/>
              </a:spcBef>
              <a:spcAft>
                <a:spcPts val="0"/>
              </a:spcAft>
              <a:buSzPct val="55384"/>
              <a:buNone/>
            </a:pPr>
            <a:r>
              <a:t/>
            </a:r>
            <a:endParaRPr sz="3250">
              <a:solidFill>
                <a:srgbClr val="000000"/>
              </a:solidFill>
              <a:latin typeface="Arial"/>
              <a:ea typeface="Arial"/>
              <a:cs typeface="Arial"/>
              <a:sym typeface="Arial"/>
            </a:endParaRPr>
          </a:p>
          <a:p>
            <a:pPr indent="0" lvl="0" marL="342900" rtl="0" algn="l">
              <a:lnSpc>
                <a:spcPct val="100000"/>
              </a:lnSpc>
              <a:spcBef>
                <a:spcPts val="800"/>
              </a:spcBef>
              <a:spcAft>
                <a:spcPts val="0"/>
              </a:spcAft>
              <a:buSzPct val="55384"/>
              <a:buNone/>
            </a:pPr>
            <a:r>
              <a:rPr lang="nl-NL" sz="3250">
                <a:solidFill>
                  <a:srgbClr val="000000"/>
                </a:solidFill>
                <a:latin typeface="Arial"/>
                <a:ea typeface="Arial"/>
                <a:cs typeface="Arial"/>
                <a:sym typeface="Arial"/>
              </a:rPr>
              <a:t>Team </a:t>
            </a:r>
            <a:r>
              <a:rPr b="0" lang="nl-NL" sz="3250">
                <a:solidFill>
                  <a:srgbClr val="000000"/>
                </a:solidFill>
                <a:latin typeface="Arial"/>
                <a:ea typeface="Arial"/>
                <a:cs typeface="Arial"/>
                <a:sym typeface="Arial"/>
              </a:rPr>
              <a:t>soil physics, training for interdisciplinary and interprofessional development, inter- and transdisciplinary collaborations</a:t>
            </a:r>
            <a:endParaRPr b="0" sz="3250">
              <a:solidFill>
                <a:srgbClr val="000000"/>
              </a:solidFill>
              <a:latin typeface="Arial"/>
              <a:ea typeface="Arial"/>
              <a:cs typeface="Arial"/>
              <a:sym typeface="Arial"/>
            </a:endParaRPr>
          </a:p>
          <a:p>
            <a:pPr indent="0" lvl="0" marL="342900" rtl="0" algn="l">
              <a:lnSpc>
                <a:spcPct val="100000"/>
              </a:lnSpc>
              <a:spcBef>
                <a:spcPts val="800"/>
              </a:spcBef>
              <a:spcAft>
                <a:spcPts val="0"/>
              </a:spcAft>
              <a:buSzPct val="55384"/>
              <a:buNone/>
            </a:pPr>
            <a:r>
              <a:t/>
            </a:r>
            <a:endParaRPr sz="3250">
              <a:solidFill>
                <a:srgbClr val="000000"/>
              </a:solidFill>
              <a:latin typeface="Arial"/>
              <a:ea typeface="Arial"/>
              <a:cs typeface="Arial"/>
              <a:sym typeface="Arial"/>
            </a:endParaRPr>
          </a:p>
          <a:p>
            <a:pPr indent="0" lvl="0" marL="342900" rtl="0" algn="l">
              <a:lnSpc>
                <a:spcPct val="100000"/>
              </a:lnSpc>
              <a:spcBef>
                <a:spcPts val="800"/>
              </a:spcBef>
              <a:spcAft>
                <a:spcPts val="0"/>
              </a:spcAft>
              <a:buSzPct val="55384"/>
              <a:buNone/>
            </a:pPr>
            <a:r>
              <a:rPr lang="nl-NL" sz="3250">
                <a:solidFill>
                  <a:srgbClr val="000000"/>
                </a:solidFill>
                <a:latin typeface="Arial"/>
                <a:ea typeface="Arial"/>
                <a:cs typeface="Arial"/>
                <a:sym typeface="Arial"/>
              </a:rPr>
              <a:t>Contact </a:t>
            </a:r>
            <a:r>
              <a:rPr b="0" lang="nl-NL" sz="3250">
                <a:solidFill>
                  <a:srgbClr val="000000"/>
                </a:solidFill>
                <a:latin typeface="Arial"/>
                <a:ea typeface="Arial"/>
                <a:cs typeface="Arial"/>
                <a:sym typeface="Arial"/>
              </a:rPr>
              <a:t>a.horn@uu.nl</a:t>
            </a:r>
            <a:endParaRPr b="0" sz="3250">
              <a:solidFill>
                <a:srgbClr val="000000"/>
              </a:solidFill>
              <a:latin typeface="Arial"/>
              <a:ea typeface="Arial"/>
              <a:cs typeface="Arial"/>
              <a:sym typeface="Arial"/>
            </a:endParaRPr>
          </a:p>
          <a:p>
            <a:pPr indent="0" lvl="0" marL="228600" rtl="0" algn="l">
              <a:lnSpc>
                <a:spcPct val="100000"/>
              </a:lnSpc>
              <a:spcBef>
                <a:spcPts val="800"/>
              </a:spcBef>
              <a:spcAft>
                <a:spcPts val="0"/>
              </a:spcAft>
              <a:buSzPct val="76595"/>
              <a:buNone/>
            </a:pPr>
            <a:r>
              <a:t/>
            </a:r>
            <a:endParaRPr b="0" i="0" sz="2350">
              <a:solidFill>
                <a:srgbClr val="000000"/>
              </a:solidFill>
              <a:latin typeface="Arial"/>
              <a:ea typeface="Arial"/>
              <a:cs typeface="Arial"/>
              <a:sym typeface="Arial"/>
            </a:endParaRPr>
          </a:p>
          <a:p>
            <a:pPr indent="-342900" lvl="0" marL="685800" rtl="0" algn="l">
              <a:lnSpc>
                <a:spcPct val="100000"/>
              </a:lnSpc>
              <a:spcBef>
                <a:spcPts val="800"/>
              </a:spcBef>
              <a:spcAft>
                <a:spcPts val="0"/>
              </a:spcAft>
              <a:buSzPct val="69230"/>
              <a:buFont typeface="Arial"/>
              <a:buNone/>
            </a:pPr>
            <a:r>
              <a:t/>
            </a:r>
            <a:endParaRPr i="0" sz="2600">
              <a:solidFill>
                <a:srgbClr val="000000"/>
              </a:solidFill>
              <a:latin typeface="Karla"/>
              <a:ea typeface="Karla"/>
              <a:cs typeface="Karla"/>
              <a:sym typeface="Karla"/>
            </a:endParaRPr>
          </a:p>
          <a:p>
            <a:pPr indent="-228600" lvl="0" marL="457200" rtl="0" algn="l">
              <a:lnSpc>
                <a:spcPct val="100000"/>
              </a:lnSpc>
              <a:spcBef>
                <a:spcPts val="800"/>
              </a:spcBef>
              <a:spcAft>
                <a:spcPts val="0"/>
              </a:spcAft>
              <a:buSzPct val="69230"/>
              <a:buNone/>
            </a:pPr>
            <a:r>
              <a:t/>
            </a:r>
            <a:endParaRPr i="0" sz="2600">
              <a:solidFill>
                <a:srgbClr val="000000"/>
              </a:solidFill>
              <a:latin typeface="Karla"/>
              <a:ea typeface="Karla"/>
              <a:cs typeface="Karla"/>
              <a:sym typeface="Karla"/>
            </a:endParaRPr>
          </a:p>
          <a:p>
            <a:pPr indent="-171450" lvl="0" marL="514350" rtl="0" algn="l">
              <a:lnSpc>
                <a:spcPct val="100000"/>
              </a:lnSpc>
              <a:spcBef>
                <a:spcPts val="800"/>
              </a:spcBef>
              <a:spcAft>
                <a:spcPts val="0"/>
              </a:spcAft>
              <a:buSzPct val="90000"/>
              <a:buFont typeface="Arial"/>
              <a:buNone/>
            </a:pPr>
            <a:r>
              <a:t/>
            </a:r>
            <a:endParaRPr sz="2000">
              <a:latin typeface="Karla"/>
              <a:ea typeface="Karla"/>
              <a:cs typeface="Karla"/>
              <a:sym typeface="Karla"/>
            </a:endParaRPr>
          </a:p>
          <a:p>
            <a:pPr indent="-171450" lvl="0" marL="514350" rtl="0" algn="l">
              <a:lnSpc>
                <a:spcPct val="100000"/>
              </a:lnSpc>
              <a:spcBef>
                <a:spcPts val="800"/>
              </a:spcBef>
              <a:spcAft>
                <a:spcPts val="0"/>
              </a:spcAft>
              <a:buSzPct val="112500"/>
              <a:buFont typeface="Arial"/>
              <a:buNone/>
            </a:pPr>
            <a:r>
              <a:t/>
            </a:r>
            <a:endParaRPr/>
          </a:p>
        </p:txBody>
      </p:sp>
      <p:pic>
        <p:nvPicPr>
          <p:cNvPr descr="Afbeelding met kunst, ontwerp, illustratie, creativiteit&#10;&#10;Automatisch gegenereerde beschrijving" id="134" name="Google Shape;134;p21"/>
          <p:cNvPicPr preferRelativeResize="0"/>
          <p:nvPr/>
        </p:nvPicPr>
        <p:blipFill rotWithShape="1">
          <a:blip r:embed="rId3">
            <a:alphaModFix/>
          </a:blip>
          <a:srcRect b="0" l="0" r="0" t="0"/>
          <a:stretch/>
        </p:blipFill>
        <p:spPr>
          <a:xfrm>
            <a:off x="254327" y="5125548"/>
            <a:ext cx="1541125" cy="1541125"/>
          </a:xfrm>
          <a:prstGeom prst="rect">
            <a:avLst/>
          </a:prstGeom>
          <a:noFill/>
          <a:ln>
            <a:noFill/>
          </a:ln>
        </p:spPr>
      </p:pic>
      <p:pic>
        <p:nvPicPr>
          <p:cNvPr id="135" name="Google Shape;135;p21"/>
          <p:cNvPicPr preferRelativeResize="0"/>
          <p:nvPr/>
        </p:nvPicPr>
        <p:blipFill>
          <a:blip r:embed="rId4">
            <a:alphaModFix/>
          </a:blip>
          <a:stretch>
            <a:fillRect/>
          </a:stretch>
        </p:blipFill>
        <p:spPr>
          <a:xfrm>
            <a:off x="7368775" y="1503600"/>
            <a:ext cx="4378975" cy="2614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EWU alliantie">
      <a:dk1>
        <a:srgbClr val="000000"/>
      </a:dk1>
      <a:lt1>
        <a:srgbClr val="FFFFFF"/>
      </a:lt1>
      <a:dk2>
        <a:srgbClr val="000000"/>
      </a:dk2>
      <a:lt2>
        <a:srgbClr val="FFFFFF"/>
      </a:lt2>
      <a:accent1>
        <a:srgbClr val="FF7A4D"/>
      </a:accent1>
      <a:accent2>
        <a:srgbClr val="EDEDED"/>
      </a:accent2>
      <a:accent3>
        <a:srgbClr val="000000"/>
      </a:accent3>
      <a:accent4>
        <a:srgbClr val="FF7A4D"/>
      </a:accent4>
      <a:accent5>
        <a:srgbClr val="FFFFFF"/>
      </a:accent5>
      <a:accent6>
        <a:srgbClr val="EDEDE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2024-08-05T09:52:40Z</dcterms:created>
  <dc:creator>Luttikhuizen, W.B. van (Helma)</dc:creator>
</cp:coreProperties>
</file>