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Karla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Karla-bold.fntdata"/><Relationship Id="rId12" Type="http://schemas.openxmlformats.org/officeDocument/2006/relationships/font" Target="fonts/Karl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Karla-boldItalic.fntdata"/><Relationship Id="rId14" Type="http://schemas.openxmlformats.org/officeDocument/2006/relationships/font" Target="fonts/Karla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ef375a71c5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g2ef375a71c5_0_1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ef375a71c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ef375a71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2ef375a71c5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ef375a71c5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2ef375a71c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g2ef375a71c5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ef375a71c5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2ef375a71c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g2ef375a71c5_0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ef375a71c5_0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2ef375a71c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g2ef375a71c5_0_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 b="21879" l="0" r="0" t="21862"/>
          <a:stretch/>
        </p:blipFill>
        <p:spPr>
          <a:xfrm>
            <a:off x="1587" y="0"/>
            <a:ext cx="914241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3">
            <a:alphaModFix/>
          </a:blip>
          <a:srcRect b="0" l="16331" r="0" t="29398"/>
          <a:stretch/>
        </p:blipFill>
        <p:spPr>
          <a:xfrm>
            <a:off x="-1" y="0"/>
            <a:ext cx="1488300" cy="125589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/>
          <p:nvPr>
            <p:ph type="title"/>
          </p:nvPr>
        </p:nvSpPr>
        <p:spPr>
          <a:xfrm>
            <a:off x="333192" y="363254"/>
            <a:ext cx="8391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72000" wrap="square" tIns="108000">
            <a:noAutofit/>
          </a:bodyPr>
          <a:lstStyle>
            <a:lvl1pPr lvl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832818" y="1337243"/>
            <a:ext cx="78921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302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●"/>
              <a:defRPr/>
            </a:lvl3pPr>
            <a:lvl4pPr indent="-350519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▪"/>
              <a:defRPr/>
            </a:lvl4pPr>
            <a:lvl5pPr indent="-3302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−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92192" y="4702229"/>
            <a:ext cx="5159616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16331" r="0" t="29398"/>
          <a:stretch/>
        </p:blipFill>
        <p:spPr>
          <a:xfrm rot="10800000">
            <a:off x="8621077" y="4702228"/>
            <a:ext cx="522923" cy="44126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7232073" y="70440"/>
            <a:ext cx="1902900" cy="1902900"/>
          </a:xfrm>
          <a:prstGeom prst="ellipse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77192" y="3883231"/>
            <a:ext cx="1166400" cy="1166400"/>
          </a:xfrm>
          <a:prstGeom prst="ellipse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8702269" y="4767556"/>
            <a:ext cx="4416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418368" y="804170"/>
            <a:ext cx="529500" cy="8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type="title">
  <p:cSld name="TITL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2">
            <a:alphaModFix/>
          </a:blip>
          <a:srcRect b="21879" l="0" r="0" t="21862"/>
          <a:stretch/>
        </p:blipFill>
        <p:spPr>
          <a:xfrm>
            <a:off x="1587" y="0"/>
            <a:ext cx="914241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2061639" y="2843519"/>
            <a:ext cx="334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sz="15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Karla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0" l="16331" r="0" t="29398"/>
          <a:stretch/>
        </p:blipFill>
        <p:spPr>
          <a:xfrm flipH="1">
            <a:off x="5403273" y="-1"/>
            <a:ext cx="3740726" cy="315660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>
            <p:ph type="ctrTitle"/>
          </p:nvPr>
        </p:nvSpPr>
        <p:spPr>
          <a:xfrm>
            <a:off x="861164" y="429370"/>
            <a:ext cx="4542000" cy="241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72000" spcFirstLastPara="1" rIns="72000" wrap="square" tIns="720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/>
          <p:nvPr/>
        </p:nvSpPr>
        <p:spPr>
          <a:xfrm>
            <a:off x="955110" y="2893772"/>
            <a:ext cx="1008000" cy="8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5029202" y="129818"/>
            <a:ext cx="855000" cy="8550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4080" y="4390249"/>
            <a:ext cx="7035839" cy="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" type="obj">
  <p:cSld name="OBJEC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 rotWithShape="1">
          <a:blip r:embed="rId2">
            <a:alphaModFix/>
          </a:blip>
          <a:srcRect b="21879" l="0" r="0" t="21862"/>
          <a:stretch/>
        </p:blipFill>
        <p:spPr>
          <a:xfrm>
            <a:off x="1587" y="0"/>
            <a:ext cx="914241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b="0" l="16331" r="0" t="29398"/>
          <a:stretch/>
        </p:blipFill>
        <p:spPr>
          <a:xfrm>
            <a:off x="-1" y="0"/>
            <a:ext cx="1488300" cy="125589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>
            <p:ph type="title"/>
          </p:nvPr>
        </p:nvSpPr>
        <p:spPr>
          <a:xfrm>
            <a:off x="333192" y="363254"/>
            <a:ext cx="8391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72000" wrap="square" tIns="108000">
            <a:noAutofit/>
          </a:bodyPr>
          <a:lstStyle>
            <a:lvl1pPr lvl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832818" y="1337243"/>
            <a:ext cx="78921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302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●"/>
              <a:defRPr/>
            </a:lvl3pPr>
            <a:lvl4pPr indent="-350519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▪"/>
              <a:defRPr/>
            </a:lvl4pPr>
            <a:lvl5pPr indent="-3302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−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92192" y="4702229"/>
            <a:ext cx="5159616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 b="0" l="16331" r="0" t="29398"/>
          <a:stretch/>
        </p:blipFill>
        <p:spPr>
          <a:xfrm rot="10800000">
            <a:off x="8621077" y="4702228"/>
            <a:ext cx="522923" cy="44126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/>
          <p:nvPr/>
        </p:nvSpPr>
        <p:spPr>
          <a:xfrm>
            <a:off x="7232073" y="70440"/>
            <a:ext cx="1902900" cy="1902900"/>
          </a:xfrm>
          <a:prstGeom prst="ellipse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77192" y="3883231"/>
            <a:ext cx="1166400" cy="1166400"/>
          </a:xfrm>
          <a:prstGeom prst="ellipse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8702269" y="4767556"/>
            <a:ext cx="4416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418368" y="804170"/>
            <a:ext cx="529500" cy="8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 b="21879" l="0" r="0" t="21862"/>
          <a:stretch/>
        </p:blipFill>
        <p:spPr>
          <a:xfrm>
            <a:off x="1587" y="0"/>
            <a:ext cx="914241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>
            <p:ph idx="1" type="subTitle"/>
          </p:nvPr>
        </p:nvSpPr>
        <p:spPr>
          <a:xfrm>
            <a:off x="2061638" y="3104268"/>
            <a:ext cx="44616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Karla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b="0" l="16331" r="0" t="29398"/>
          <a:stretch/>
        </p:blipFill>
        <p:spPr>
          <a:xfrm>
            <a:off x="-1" y="0"/>
            <a:ext cx="2589405" cy="218506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>
            <p:ph type="ctrTitle"/>
          </p:nvPr>
        </p:nvSpPr>
        <p:spPr>
          <a:xfrm>
            <a:off x="861164" y="744365"/>
            <a:ext cx="5661900" cy="2361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72000" spcFirstLastPara="1" rIns="72000" wrap="square" tIns="72000">
            <a:noAutofit/>
          </a:bodyPr>
          <a:lstStyle>
            <a:lvl1pPr lvl="0" rtl="0" algn="l">
              <a:lnSpc>
                <a:spcPct val="9259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7"/>
          <p:cNvSpPr/>
          <p:nvPr/>
        </p:nvSpPr>
        <p:spPr>
          <a:xfrm>
            <a:off x="955110" y="3154521"/>
            <a:ext cx="1008000" cy="8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4080" y="4390249"/>
            <a:ext cx="7035839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/>
          <p:nvPr/>
        </p:nvSpPr>
        <p:spPr>
          <a:xfrm>
            <a:off x="7754587" y="129816"/>
            <a:ext cx="1229100" cy="12291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 rotWithShape="1">
          <a:blip r:embed="rId2">
            <a:alphaModFix/>
          </a:blip>
          <a:srcRect b="21879" l="0" r="0" t="21862"/>
          <a:stretch/>
        </p:blipFill>
        <p:spPr>
          <a:xfrm>
            <a:off x="1587" y="0"/>
            <a:ext cx="914241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 rotWithShape="1">
          <a:blip r:embed="rId3">
            <a:alphaModFix/>
          </a:blip>
          <a:srcRect b="0" l="16331" r="0" t="29398"/>
          <a:stretch/>
        </p:blipFill>
        <p:spPr>
          <a:xfrm>
            <a:off x="-1" y="0"/>
            <a:ext cx="1488300" cy="12558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>
            <p:ph type="title"/>
          </p:nvPr>
        </p:nvSpPr>
        <p:spPr>
          <a:xfrm>
            <a:off x="333192" y="363254"/>
            <a:ext cx="8391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72000" wrap="square" tIns="108000">
            <a:noAutofit/>
          </a:bodyPr>
          <a:lstStyle>
            <a:lvl1pPr lvl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92192" y="4702229"/>
            <a:ext cx="5159616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 b="0" l="16331" r="0" t="29398"/>
          <a:stretch/>
        </p:blipFill>
        <p:spPr>
          <a:xfrm rot="10800000">
            <a:off x="8621077" y="4702228"/>
            <a:ext cx="522923" cy="44126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/>
          <p:nvPr/>
        </p:nvSpPr>
        <p:spPr>
          <a:xfrm>
            <a:off x="7232073" y="70440"/>
            <a:ext cx="1902900" cy="1902900"/>
          </a:xfrm>
          <a:prstGeom prst="ellipse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77192" y="3883231"/>
            <a:ext cx="1166400" cy="1166400"/>
          </a:xfrm>
          <a:prstGeom prst="ellipse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0" name="Google Shape;100;p18"/>
          <p:cNvSpPr txBox="1"/>
          <p:nvPr>
            <p:ph idx="12" type="sldNum"/>
          </p:nvPr>
        </p:nvSpPr>
        <p:spPr>
          <a:xfrm>
            <a:off x="8702269" y="4767556"/>
            <a:ext cx="4416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01" name="Google Shape;101;p18"/>
          <p:cNvSpPr/>
          <p:nvPr/>
        </p:nvSpPr>
        <p:spPr>
          <a:xfrm>
            <a:off x="418368" y="804170"/>
            <a:ext cx="529500" cy="8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33192" y="363254"/>
            <a:ext cx="8391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72000" wrap="square" tIns="108000">
            <a:noAutofit/>
          </a:bodyPr>
          <a:lstStyle>
            <a:lvl1pPr lvl="0" marR="0" rtl="0" algn="l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832818" y="1300203"/>
            <a:ext cx="7892100" cy="3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rebuchet MS"/>
              <a:buNone/>
              <a:defRPr b="1" i="0" sz="16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b="0" i="0" sz="16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rebuchet MS"/>
              <a:buChar char="●"/>
              <a:defRPr b="0" i="0" sz="16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Karla"/>
              <a:buChar char="−"/>
              <a:defRPr b="0" i="0" sz="16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702269" y="4807270"/>
            <a:ext cx="4416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hyperlink" Target="https://demoshelsinki.fi/wp-content/uploads/2020/04/the-imaginary-crisis-web.pdf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idx="1" type="subTitle"/>
          </p:nvPr>
        </p:nvSpPr>
        <p:spPr>
          <a:xfrm>
            <a:off x="832600" y="3246650"/>
            <a:ext cx="75069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125" y="61400"/>
            <a:ext cx="2855900" cy="14364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947750" y="1241600"/>
            <a:ext cx="77226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1" i="0" sz="51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180825" y="3958075"/>
            <a:ext cx="1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1268725" y="3157675"/>
            <a:ext cx="5786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3300"/>
              <a:t>Focaccia method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333192" y="363254"/>
            <a:ext cx="8391600" cy="408300"/>
          </a:xfrm>
          <a:prstGeom prst="rect">
            <a:avLst/>
          </a:prstGeom>
        </p:spPr>
        <p:txBody>
          <a:bodyPr anchorCtr="0" anchor="ctr" bIns="0" lIns="72000" spcFirstLastPara="1" rIns="72000" wrap="square" tIns="10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Focaccia method</a:t>
            </a:r>
            <a:endParaRPr/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832818" y="1337243"/>
            <a:ext cx="7892100" cy="318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lang="nl" sz="2800">
                <a:latin typeface="Arial"/>
                <a:ea typeface="Arial"/>
                <a:cs typeface="Arial"/>
                <a:sym typeface="Arial"/>
              </a:rPr>
              <a:t>fold</a:t>
            </a:r>
            <a:endParaRPr b="0"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lang="nl" sz="2800">
                <a:latin typeface="Arial"/>
                <a:ea typeface="Arial"/>
                <a:cs typeface="Arial"/>
                <a:sym typeface="Arial"/>
              </a:rPr>
              <a:t>stretch</a:t>
            </a:r>
            <a:endParaRPr b="0"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lang="nl" sz="2800">
                <a:latin typeface="Arial"/>
                <a:ea typeface="Arial"/>
                <a:cs typeface="Arial"/>
                <a:sym typeface="Arial"/>
              </a:rPr>
              <a:t>poke</a:t>
            </a:r>
            <a:endParaRPr b="0"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lang="nl" sz="2800">
                <a:latin typeface="Arial"/>
                <a:ea typeface="Arial"/>
                <a:cs typeface="Arial"/>
                <a:sym typeface="Arial"/>
              </a:rPr>
              <a:t>(soak, bake)</a:t>
            </a:r>
            <a:endParaRPr b="0"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2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8550" y="1072525"/>
            <a:ext cx="4911624" cy="326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333192" y="363254"/>
            <a:ext cx="8391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72000" wrap="square" tIns="108000">
            <a:noAutofit/>
          </a:bodyPr>
          <a:lstStyle/>
          <a:p>
            <a:pPr indent="0" lvl="0" marL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/>
              <a:t>Fold: Generating questions</a:t>
            </a:r>
            <a:endParaRPr/>
          </a:p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832818" y="1337243"/>
            <a:ext cx="78921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26" name="Google Shape;12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52573"/>
            <a:ext cx="9144000" cy="3038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9775" y="923950"/>
            <a:ext cx="2229400" cy="361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 txBox="1"/>
          <p:nvPr>
            <p:ph type="title"/>
          </p:nvPr>
        </p:nvSpPr>
        <p:spPr>
          <a:xfrm>
            <a:off x="333192" y="363254"/>
            <a:ext cx="8391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72000" wrap="square" tIns="108000">
            <a:noAutofit/>
          </a:bodyPr>
          <a:lstStyle/>
          <a:p>
            <a:pPr indent="0" lvl="0" marL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 sz="2700"/>
              <a:t>Stretch: Transforming the question(s) - 9 movements</a:t>
            </a:r>
            <a:endParaRPr sz="2700"/>
          </a:p>
        </p:txBody>
      </p:sp>
      <p:sp>
        <p:nvSpPr>
          <p:cNvPr id="134" name="Google Shape;134;p22"/>
          <p:cNvSpPr txBox="1"/>
          <p:nvPr/>
        </p:nvSpPr>
        <p:spPr>
          <a:xfrm>
            <a:off x="5373950" y="3195525"/>
            <a:ext cx="31485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300">
                <a:solidFill>
                  <a:srgbClr val="322DD7"/>
                </a:solidFill>
                <a:highlight>
                  <a:srgbClr val="F2F2F2"/>
                </a:highlight>
              </a:rPr>
              <a:t>From: The Imaginary Crisis (and how we might quicken social and public imagination)</a:t>
            </a:r>
            <a:endParaRPr sz="1300">
              <a:solidFill>
                <a:srgbClr val="322DD7"/>
              </a:solidFill>
              <a:highlight>
                <a:srgbClr val="F2F2F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100" u="sng">
                <a:solidFill>
                  <a:schemeClr val="hlink"/>
                </a:solidFill>
                <a:hlinkClick r:id="rId4"/>
              </a:rPr>
              <a:t>the-imaginary-crisis-web.pdf (demoshelsinki.fi)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333192" y="363254"/>
            <a:ext cx="8391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72000" spcFirstLastPara="1" rIns="72000" wrap="square" tIns="108000">
            <a:noAutofit/>
          </a:bodyPr>
          <a:lstStyle/>
          <a:p>
            <a:pPr indent="0" lvl="0" marL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/>
              <a:t>Poke: Questioning the question</a:t>
            </a:r>
            <a:endParaRPr/>
          </a:p>
        </p:txBody>
      </p:sp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832818" y="1337243"/>
            <a:ext cx="78921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b="0" lang="nl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assumptions or beliefs are embedded In the way this question is constructed? What other constructions would give space to examine these assumptions?</a:t>
            </a:r>
            <a:endParaRPr b="0"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b="0" lang="nl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is this question relevant to the real life/work of the people who will be exploring it?</a:t>
            </a:r>
            <a:endParaRPr b="0"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b="0" lang="nl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genuine is this question?—a question to which I/we really don’t know the answer?</a:t>
            </a:r>
            <a:endParaRPr b="0"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b="0" lang="nl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“work” do we want this question to do? What kind of conversation, meanings, and feelings do we imagine this question will evoke? </a:t>
            </a:r>
            <a:endParaRPr b="0"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b="0" lang="nl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unusual is this question? How likely it is to invite fresh thinking/feeling? </a:t>
            </a:r>
            <a:endParaRPr b="0"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b="0" lang="nl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kind of future are you making more real with this question? Does this question leave room for imagination, engagement, creative action, and new possibilities? How could it?</a:t>
            </a:r>
            <a:endParaRPr b="0"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EWU allianti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7A4D"/>
      </a:accent1>
      <a:accent2>
        <a:srgbClr val="EDEDED"/>
      </a:accent2>
      <a:accent3>
        <a:srgbClr val="000000"/>
      </a:accent3>
      <a:accent4>
        <a:srgbClr val="FF7A4D"/>
      </a:accent4>
      <a:accent5>
        <a:srgbClr val="FFFFFF"/>
      </a:accent5>
      <a:accent6>
        <a:srgbClr val="EDEDED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