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4" r:id="rId4"/>
    <p:sldMasterId id="2147483665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y="5143500" cx="9144000"/>
  <p:notesSz cx="6858000" cy="9144000"/>
  <p:embeddedFontLst>
    <p:embeddedFont>
      <p:font typeface="Karla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Karla-bold.fntdata"/><Relationship Id="rId16" Type="http://schemas.openxmlformats.org/officeDocument/2006/relationships/font" Target="fonts/Karla-regular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Karla-bold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Karla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ef3318e91b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4" name="Google Shape;104;g2ef3318e91b_0_20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14c33632e9_1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14c33632e9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g314c33632e9_1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14c33632e9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21" name="Google Shape;121;g314c33632e9_0_5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14c33632e9_0_6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14c33632e9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g314c33632e9_0_6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ef3318e91b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ef3318e91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g2ef3318e91b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ef3318e91b_0_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ef3318e91b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g2ef3318e91b_0_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ef3318e91b_0_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" name="Google Shape;153;g2ef3318e91b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4" name="Google Shape;154;g2ef3318e91b_0_1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ef3318e91b_0_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" name="Google Shape;161;g2ef3318e91b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2" name="Google Shape;162;g2ef3318e91b_0_1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ef3318e91b_0_4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g2ef3318e91b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0" name="Google Shape;170;g2ef3318e91b_0_4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slide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 preferRelativeResize="0"/>
          <p:nvPr/>
        </p:nvPicPr>
        <p:blipFill rotWithShape="1">
          <a:blip r:embed="rId2">
            <a:alphaModFix/>
          </a:blip>
          <a:srcRect b="21879" l="0" r="0" t="21862"/>
          <a:stretch/>
        </p:blipFill>
        <p:spPr>
          <a:xfrm>
            <a:off x="1587" y="0"/>
            <a:ext cx="9142414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3"/>
          <p:cNvPicPr preferRelativeResize="0"/>
          <p:nvPr/>
        </p:nvPicPr>
        <p:blipFill rotWithShape="1">
          <a:blip r:embed="rId3">
            <a:alphaModFix/>
          </a:blip>
          <a:srcRect b="0" l="16331" r="0" t="29398"/>
          <a:stretch/>
        </p:blipFill>
        <p:spPr>
          <a:xfrm>
            <a:off x="-1" y="0"/>
            <a:ext cx="1488300" cy="1255899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3"/>
          <p:cNvSpPr txBox="1"/>
          <p:nvPr>
            <p:ph type="title"/>
          </p:nvPr>
        </p:nvSpPr>
        <p:spPr>
          <a:xfrm>
            <a:off x="333192" y="363254"/>
            <a:ext cx="8391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72000" spcFirstLastPara="1" rIns="72000" wrap="square" tIns="108000">
            <a:noAutofit/>
          </a:bodyPr>
          <a:lstStyle>
            <a:lvl1pPr lvl="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3"/>
          <p:cNvSpPr txBox="1"/>
          <p:nvPr>
            <p:ph idx="1" type="body"/>
          </p:nvPr>
        </p:nvSpPr>
        <p:spPr>
          <a:xfrm>
            <a:off x="832818" y="1337243"/>
            <a:ext cx="78921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330200" lvl="2" marL="1371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●"/>
              <a:defRPr/>
            </a:lvl3pPr>
            <a:lvl4pPr indent="-350519" lvl="3" marL="18288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20"/>
              <a:buChar char="▪"/>
              <a:defRPr/>
            </a:lvl4pPr>
            <a:lvl5pPr indent="-330200" lvl="4" marL="228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−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92192" y="4702229"/>
            <a:ext cx="5159616" cy="3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 rotWithShape="1">
          <a:blip r:embed="rId3">
            <a:alphaModFix/>
          </a:blip>
          <a:srcRect b="0" l="16331" r="0" t="29398"/>
          <a:stretch/>
        </p:blipFill>
        <p:spPr>
          <a:xfrm rot="10800000">
            <a:off x="8621077" y="4702228"/>
            <a:ext cx="522923" cy="441267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/>
          <p:nvPr/>
        </p:nvSpPr>
        <p:spPr>
          <a:xfrm>
            <a:off x="7232073" y="70440"/>
            <a:ext cx="1902900" cy="1902900"/>
          </a:xfrm>
          <a:prstGeom prst="ellipse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58" name="Google Shape;58;p13"/>
          <p:cNvSpPr/>
          <p:nvPr/>
        </p:nvSpPr>
        <p:spPr>
          <a:xfrm>
            <a:off x="77192" y="3883231"/>
            <a:ext cx="1166400" cy="1166400"/>
          </a:xfrm>
          <a:prstGeom prst="ellipse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59" name="Google Shape;59;p13"/>
          <p:cNvSpPr txBox="1"/>
          <p:nvPr>
            <p:ph idx="12" type="sldNum"/>
          </p:nvPr>
        </p:nvSpPr>
        <p:spPr>
          <a:xfrm>
            <a:off x="8702269" y="4767556"/>
            <a:ext cx="441600" cy="3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sp>
        <p:nvSpPr>
          <p:cNvPr id="60" name="Google Shape;60;p13"/>
          <p:cNvSpPr/>
          <p:nvPr/>
        </p:nvSpPr>
        <p:spPr>
          <a:xfrm>
            <a:off x="418368" y="804170"/>
            <a:ext cx="529500" cy="86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" type="title">
  <p:cSld name="TITLE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 rotWithShape="1">
          <a:blip r:embed="rId2">
            <a:alphaModFix/>
          </a:blip>
          <a:srcRect b="21879" l="0" r="0" t="21862"/>
          <a:stretch/>
        </p:blipFill>
        <p:spPr>
          <a:xfrm>
            <a:off x="1587" y="0"/>
            <a:ext cx="914241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 txBox="1"/>
          <p:nvPr>
            <p:ph idx="1" type="subTitle"/>
          </p:nvPr>
        </p:nvSpPr>
        <p:spPr>
          <a:xfrm>
            <a:off x="2061639" y="2843519"/>
            <a:ext cx="334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>
            <a:lvl1pPr lv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sz="15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Karla"/>
              <a:buNone/>
              <a:defRPr>
                <a:solidFill>
                  <a:srgbClr val="888888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pic>
        <p:nvPicPr>
          <p:cNvPr id="68" name="Google Shape;68;p15"/>
          <p:cNvPicPr preferRelativeResize="0"/>
          <p:nvPr/>
        </p:nvPicPr>
        <p:blipFill rotWithShape="1">
          <a:blip r:embed="rId3">
            <a:alphaModFix/>
          </a:blip>
          <a:srcRect b="0" l="16331" r="0" t="29398"/>
          <a:stretch/>
        </p:blipFill>
        <p:spPr>
          <a:xfrm flipH="1">
            <a:off x="5403273" y="-1"/>
            <a:ext cx="3740726" cy="3156602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/>
          <p:nvPr>
            <p:ph type="ctrTitle"/>
          </p:nvPr>
        </p:nvSpPr>
        <p:spPr>
          <a:xfrm>
            <a:off x="861164" y="429370"/>
            <a:ext cx="4542000" cy="2415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72000" spcFirstLastPara="1" rIns="72000" wrap="square" tIns="720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5"/>
          <p:cNvSpPr/>
          <p:nvPr/>
        </p:nvSpPr>
        <p:spPr>
          <a:xfrm>
            <a:off x="955110" y="2893772"/>
            <a:ext cx="1008000" cy="86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71" name="Google Shape;71;p15"/>
          <p:cNvSpPr/>
          <p:nvPr/>
        </p:nvSpPr>
        <p:spPr>
          <a:xfrm>
            <a:off x="5029202" y="129818"/>
            <a:ext cx="855000" cy="855000"/>
          </a:xfrm>
          <a:prstGeom prst="ellipse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pic>
        <p:nvPicPr>
          <p:cNvPr id="72" name="Google Shape;72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4080" y="4390249"/>
            <a:ext cx="7035839" cy="5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slide" type="obj">
  <p:cSld name="OBJEC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6"/>
          <p:cNvPicPr preferRelativeResize="0"/>
          <p:nvPr/>
        </p:nvPicPr>
        <p:blipFill rotWithShape="1">
          <a:blip r:embed="rId2">
            <a:alphaModFix/>
          </a:blip>
          <a:srcRect b="21879" l="0" r="0" t="21862"/>
          <a:stretch/>
        </p:blipFill>
        <p:spPr>
          <a:xfrm>
            <a:off x="1587" y="0"/>
            <a:ext cx="9142414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6"/>
          <p:cNvPicPr preferRelativeResize="0"/>
          <p:nvPr/>
        </p:nvPicPr>
        <p:blipFill rotWithShape="1">
          <a:blip r:embed="rId3">
            <a:alphaModFix/>
          </a:blip>
          <a:srcRect b="0" l="16331" r="0" t="29398"/>
          <a:stretch/>
        </p:blipFill>
        <p:spPr>
          <a:xfrm>
            <a:off x="-1" y="0"/>
            <a:ext cx="1488300" cy="1255899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6"/>
          <p:cNvSpPr txBox="1"/>
          <p:nvPr>
            <p:ph type="title"/>
          </p:nvPr>
        </p:nvSpPr>
        <p:spPr>
          <a:xfrm>
            <a:off x="333192" y="363254"/>
            <a:ext cx="8391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72000" spcFirstLastPara="1" rIns="72000" wrap="square" tIns="108000">
            <a:noAutofit/>
          </a:bodyPr>
          <a:lstStyle>
            <a:lvl1pPr lvl="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832818" y="1337243"/>
            <a:ext cx="78921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330200" lvl="2" marL="1371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●"/>
              <a:defRPr/>
            </a:lvl3pPr>
            <a:lvl4pPr indent="-350519" lvl="3" marL="18288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20"/>
              <a:buChar char="▪"/>
              <a:defRPr/>
            </a:lvl4pPr>
            <a:lvl5pPr indent="-330200" lvl="4" marL="228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−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8" name="Google Shape;78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92192" y="4702229"/>
            <a:ext cx="5159616" cy="3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 rotWithShape="1">
          <a:blip r:embed="rId3">
            <a:alphaModFix/>
          </a:blip>
          <a:srcRect b="0" l="16331" r="0" t="29398"/>
          <a:stretch/>
        </p:blipFill>
        <p:spPr>
          <a:xfrm rot="10800000">
            <a:off x="8621077" y="4702228"/>
            <a:ext cx="522923" cy="441267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6"/>
          <p:cNvSpPr/>
          <p:nvPr/>
        </p:nvSpPr>
        <p:spPr>
          <a:xfrm>
            <a:off x="7232073" y="70440"/>
            <a:ext cx="1902900" cy="1902900"/>
          </a:xfrm>
          <a:prstGeom prst="ellipse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81" name="Google Shape;81;p16"/>
          <p:cNvSpPr/>
          <p:nvPr/>
        </p:nvSpPr>
        <p:spPr>
          <a:xfrm>
            <a:off x="77192" y="3883231"/>
            <a:ext cx="1166400" cy="1166400"/>
          </a:xfrm>
          <a:prstGeom prst="ellipse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82" name="Google Shape;82;p16"/>
          <p:cNvSpPr txBox="1"/>
          <p:nvPr>
            <p:ph idx="12" type="sldNum"/>
          </p:nvPr>
        </p:nvSpPr>
        <p:spPr>
          <a:xfrm>
            <a:off x="8702269" y="4767556"/>
            <a:ext cx="441600" cy="3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sp>
        <p:nvSpPr>
          <p:cNvPr id="83" name="Google Shape;83;p16"/>
          <p:cNvSpPr/>
          <p:nvPr/>
        </p:nvSpPr>
        <p:spPr>
          <a:xfrm>
            <a:off x="418368" y="804170"/>
            <a:ext cx="529500" cy="86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7"/>
          <p:cNvPicPr preferRelativeResize="0"/>
          <p:nvPr/>
        </p:nvPicPr>
        <p:blipFill rotWithShape="1">
          <a:blip r:embed="rId2">
            <a:alphaModFix/>
          </a:blip>
          <a:srcRect b="21879" l="0" r="0" t="21862"/>
          <a:stretch/>
        </p:blipFill>
        <p:spPr>
          <a:xfrm>
            <a:off x="1587" y="0"/>
            <a:ext cx="914241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7"/>
          <p:cNvSpPr txBox="1"/>
          <p:nvPr>
            <p:ph idx="1" type="subTitle"/>
          </p:nvPr>
        </p:nvSpPr>
        <p:spPr>
          <a:xfrm>
            <a:off x="2061638" y="3104268"/>
            <a:ext cx="4461600" cy="8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>
            <a:lvl1pPr lvl="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Karla"/>
              <a:buNone/>
              <a:defRPr>
                <a:solidFill>
                  <a:srgbClr val="888888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pic>
        <p:nvPicPr>
          <p:cNvPr id="87" name="Google Shape;87;p17"/>
          <p:cNvPicPr preferRelativeResize="0"/>
          <p:nvPr/>
        </p:nvPicPr>
        <p:blipFill rotWithShape="1">
          <a:blip r:embed="rId3">
            <a:alphaModFix/>
          </a:blip>
          <a:srcRect b="0" l="16331" r="0" t="29398"/>
          <a:stretch/>
        </p:blipFill>
        <p:spPr>
          <a:xfrm>
            <a:off x="-1" y="0"/>
            <a:ext cx="2589405" cy="218506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7"/>
          <p:cNvSpPr txBox="1"/>
          <p:nvPr>
            <p:ph type="ctrTitle"/>
          </p:nvPr>
        </p:nvSpPr>
        <p:spPr>
          <a:xfrm>
            <a:off x="861164" y="744365"/>
            <a:ext cx="5661900" cy="2361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72000" spcFirstLastPara="1" rIns="72000" wrap="square" tIns="72000">
            <a:noAutofit/>
          </a:bodyPr>
          <a:lstStyle>
            <a:lvl1pPr lvl="0" rtl="0" algn="l">
              <a:lnSpc>
                <a:spcPct val="9259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sz="5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7"/>
          <p:cNvSpPr/>
          <p:nvPr/>
        </p:nvSpPr>
        <p:spPr>
          <a:xfrm>
            <a:off x="955110" y="3154521"/>
            <a:ext cx="1008000" cy="86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pic>
        <p:nvPicPr>
          <p:cNvPr id="90" name="Google Shape;90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4080" y="4390249"/>
            <a:ext cx="7035839" cy="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7"/>
          <p:cNvSpPr/>
          <p:nvPr/>
        </p:nvSpPr>
        <p:spPr>
          <a:xfrm>
            <a:off x="7754587" y="129816"/>
            <a:ext cx="1229100" cy="1229100"/>
          </a:xfrm>
          <a:prstGeom prst="ellipse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8"/>
          <p:cNvPicPr preferRelativeResize="0"/>
          <p:nvPr/>
        </p:nvPicPr>
        <p:blipFill rotWithShape="1">
          <a:blip r:embed="rId2">
            <a:alphaModFix/>
          </a:blip>
          <a:srcRect b="21879" l="0" r="0" t="21862"/>
          <a:stretch/>
        </p:blipFill>
        <p:spPr>
          <a:xfrm>
            <a:off x="1587" y="0"/>
            <a:ext cx="9142414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8"/>
          <p:cNvPicPr preferRelativeResize="0"/>
          <p:nvPr/>
        </p:nvPicPr>
        <p:blipFill rotWithShape="1">
          <a:blip r:embed="rId3">
            <a:alphaModFix/>
          </a:blip>
          <a:srcRect b="0" l="16331" r="0" t="29398"/>
          <a:stretch/>
        </p:blipFill>
        <p:spPr>
          <a:xfrm>
            <a:off x="-1" y="0"/>
            <a:ext cx="1488300" cy="1255899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8"/>
          <p:cNvSpPr txBox="1"/>
          <p:nvPr>
            <p:ph type="title"/>
          </p:nvPr>
        </p:nvSpPr>
        <p:spPr>
          <a:xfrm>
            <a:off x="333192" y="363254"/>
            <a:ext cx="8391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72000" spcFirstLastPara="1" rIns="72000" wrap="square" tIns="108000">
            <a:noAutofit/>
          </a:bodyPr>
          <a:lstStyle>
            <a:lvl1pPr lvl="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96" name="Google Shape;96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92192" y="4702229"/>
            <a:ext cx="5159616" cy="3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8"/>
          <p:cNvPicPr preferRelativeResize="0"/>
          <p:nvPr/>
        </p:nvPicPr>
        <p:blipFill rotWithShape="1">
          <a:blip r:embed="rId3">
            <a:alphaModFix/>
          </a:blip>
          <a:srcRect b="0" l="16331" r="0" t="29398"/>
          <a:stretch/>
        </p:blipFill>
        <p:spPr>
          <a:xfrm rot="10800000">
            <a:off x="8621077" y="4702228"/>
            <a:ext cx="522923" cy="441267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8"/>
          <p:cNvSpPr/>
          <p:nvPr/>
        </p:nvSpPr>
        <p:spPr>
          <a:xfrm>
            <a:off x="7232073" y="70440"/>
            <a:ext cx="1902900" cy="1902900"/>
          </a:xfrm>
          <a:prstGeom prst="ellipse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99" name="Google Shape;99;p18"/>
          <p:cNvSpPr/>
          <p:nvPr/>
        </p:nvSpPr>
        <p:spPr>
          <a:xfrm>
            <a:off x="77192" y="3883231"/>
            <a:ext cx="1166400" cy="1166400"/>
          </a:xfrm>
          <a:prstGeom prst="ellipse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0" name="Google Shape;100;p18"/>
          <p:cNvSpPr txBox="1"/>
          <p:nvPr>
            <p:ph idx="12" type="sldNum"/>
          </p:nvPr>
        </p:nvSpPr>
        <p:spPr>
          <a:xfrm>
            <a:off x="8702269" y="4767556"/>
            <a:ext cx="441600" cy="3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sp>
        <p:nvSpPr>
          <p:cNvPr id="101" name="Google Shape;101;p18"/>
          <p:cNvSpPr/>
          <p:nvPr/>
        </p:nvSpPr>
        <p:spPr>
          <a:xfrm>
            <a:off x="418368" y="804170"/>
            <a:ext cx="529500" cy="86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33192" y="363254"/>
            <a:ext cx="8391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72000" spcFirstLastPara="1" rIns="72000" wrap="square" tIns="108000">
            <a:noAutofit/>
          </a:bodyPr>
          <a:lstStyle>
            <a:lvl1pPr lvl="0" marR="0" rtl="0" algn="l">
              <a:lnSpc>
                <a:spcPct val="8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832818" y="1300203"/>
            <a:ext cx="7892100" cy="32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Trebuchet MS"/>
              <a:buNone/>
              <a:defRPr b="1" i="0" sz="16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None/>
              <a:defRPr b="0" i="0" sz="16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Trebuchet MS"/>
              <a:buChar char="●"/>
              <a:defRPr b="0" i="0" sz="16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Karla"/>
              <a:buChar char="−"/>
              <a:defRPr b="0" i="0" sz="16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/>
        </p:txBody>
      </p:sp>
      <p:sp>
        <p:nvSpPr>
          <p:cNvPr id="64" name="Google Shape;64;p14"/>
          <p:cNvSpPr txBox="1"/>
          <p:nvPr>
            <p:ph idx="12" type="sldNum"/>
          </p:nvPr>
        </p:nvSpPr>
        <p:spPr>
          <a:xfrm>
            <a:off x="8702269" y="4807270"/>
            <a:ext cx="441600" cy="3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youtube.com/watch?v=fr5KhV5ipuo" TargetMode="External"/><Relationship Id="rId4" Type="http://schemas.openxmlformats.org/officeDocument/2006/relationships/image" Target="../media/image1.jpg"/><Relationship Id="rId5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/>
          <p:nvPr>
            <p:ph idx="1" type="subTitle"/>
          </p:nvPr>
        </p:nvSpPr>
        <p:spPr>
          <a:xfrm>
            <a:off x="832600" y="3246650"/>
            <a:ext cx="75069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pic>
        <p:nvPicPr>
          <p:cNvPr id="107" name="Google Shape;107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5125" y="61400"/>
            <a:ext cx="2855900" cy="1436401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9"/>
          <p:cNvSpPr txBox="1"/>
          <p:nvPr/>
        </p:nvSpPr>
        <p:spPr>
          <a:xfrm>
            <a:off x="947750" y="1241600"/>
            <a:ext cx="77226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t/>
            </a:r>
            <a:endParaRPr b="1" i="0" sz="51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9"/>
          <p:cNvSpPr txBox="1"/>
          <p:nvPr/>
        </p:nvSpPr>
        <p:spPr>
          <a:xfrm>
            <a:off x="180825" y="3958075"/>
            <a:ext cx="12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10" name="Google Shape;110;p19"/>
          <p:cNvSpPr txBox="1"/>
          <p:nvPr/>
        </p:nvSpPr>
        <p:spPr>
          <a:xfrm>
            <a:off x="1268725" y="3157675"/>
            <a:ext cx="57864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nl" sz="3300"/>
              <a:t>Interplanetary travel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/>
          <p:nvPr>
            <p:ph type="title"/>
          </p:nvPr>
        </p:nvSpPr>
        <p:spPr>
          <a:xfrm>
            <a:off x="333192" y="363254"/>
            <a:ext cx="8391600" cy="408300"/>
          </a:xfrm>
          <a:prstGeom prst="rect">
            <a:avLst/>
          </a:prstGeom>
        </p:spPr>
        <p:txBody>
          <a:bodyPr anchorCtr="0" anchor="ctr" bIns="0" lIns="72000" spcFirstLastPara="1" rIns="72000" wrap="square" tIns="108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The bigger picture?</a:t>
            </a:r>
            <a:endParaRPr/>
          </a:p>
        </p:txBody>
      </p:sp>
      <p:pic>
        <p:nvPicPr>
          <p:cNvPr descr="In this documentary CUCo presents a 1-year journey of interdisciplinary collaboration. The Structures of Strength project team encounters the challenges, pitfalls and the great joys of exploring an out-of-the-box collaboration. Discover which tools, methods and approaches are out there to foster interdisciplinary ways of working together." id="117" name="Google Shape;117;p20" title="CUCo Documentary - 1+1=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5275" y="1001550"/>
            <a:ext cx="6267200" cy="352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74850" y="61825"/>
            <a:ext cx="2361349" cy="11876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 txBox="1"/>
          <p:nvPr>
            <p:ph type="title"/>
          </p:nvPr>
        </p:nvSpPr>
        <p:spPr>
          <a:xfrm>
            <a:off x="628650" y="48776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nl"/>
              <a:t>Interdisciplinarity: bridging planets</a:t>
            </a:r>
            <a:endParaRPr/>
          </a:p>
        </p:txBody>
      </p:sp>
      <p:pic>
        <p:nvPicPr>
          <p:cNvPr id="124" name="Google Shape;124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5400" y="1081925"/>
            <a:ext cx="6468700" cy="3396076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1"/>
          <p:cNvSpPr/>
          <p:nvPr/>
        </p:nvSpPr>
        <p:spPr>
          <a:xfrm>
            <a:off x="1919400" y="4734150"/>
            <a:ext cx="5209500" cy="39630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pic>
        <p:nvPicPr>
          <p:cNvPr id="126" name="Google Shape;126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74850" y="61825"/>
            <a:ext cx="2361349" cy="11876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2"/>
          <p:cNvSpPr txBox="1"/>
          <p:nvPr>
            <p:ph type="title"/>
          </p:nvPr>
        </p:nvSpPr>
        <p:spPr>
          <a:xfrm>
            <a:off x="333192" y="363254"/>
            <a:ext cx="8391600" cy="408300"/>
          </a:xfrm>
          <a:prstGeom prst="rect">
            <a:avLst/>
          </a:prstGeom>
        </p:spPr>
        <p:txBody>
          <a:bodyPr anchorCtr="0" anchor="ctr" bIns="0" lIns="72000" spcFirstLastPara="1" rIns="72000" wrap="square" tIns="108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Interplanetary travel: curiosity and wonder</a:t>
            </a:r>
            <a:endParaRPr/>
          </a:p>
        </p:txBody>
      </p:sp>
      <p:pic>
        <p:nvPicPr>
          <p:cNvPr id="133" name="Google Shape;13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62375" y="1016025"/>
            <a:ext cx="2507751" cy="351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27250" y="214225"/>
            <a:ext cx="2361349" cy="11876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3"/>
          <p:cNvSpPr txBox="1"/>
          <p:nvPr>
            <p:ph type="title"/>
          </p:nvPr>
        </p:nvSpPr>
        <p:spPr>
          <a:xfrm>
            <a:off x="333192" y="363254"/>
            <a:ext cx="8391600" cy="408300"/>
          </a:xfrm>
          <a:prstGeom prst="rect">
            <a:avLst/>
          </a:prstGeom>
        </p:spPr>
        <p:txBody>
          <a:bodyPr anchorCtr="0" anchor="ctr" bIns="0" lIns="72000" spcFirstLastPara="1" rIns="72000" wrap="square" tIns="108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nl"/>
              <a:t>Valuing perspectives in trios: roles</a:t>
            </a:r>
            <a:endParaRPr sz="3600"/>
          </a:p>
        </p:txBody>
      </p:sp>
      <p:sp>
        <p:nvSpPr>
          <p:cNvPr id="141" name="Google Shape;141;p23"/>
          <p:cNvSpPr txBox="1"/>
          <p:nvPr>
            <p:ph idx="1" type="body"/>
          </p:nvPr>
        </p:nvSpPr>
        <p:spPr>
          <a:xfrm>
            <a:off x="832818" y="1337243"/>
            <a:ext cx="7892100" cy="3189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Assign roles (rotate with each round)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b="0" lang="nl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speaker   </a:t>
            </a:r>
            <a:r>
              <a:rPr b="0" lang="nl" sz="4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🗩</a:t>
            </a:r>
            <a:endParaRPr b="0" sz="4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b="0" lang="nl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listener  </a:t>
            </a:r>
            <a:r>
              <a:rPr b="0" lang="nl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👂</a:t>
            </a:r>
            <a:endParaRPr b="0"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b="0" lang="nl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time-keeper and observer of listening levels </a:t>
            </a:r>
            <a:r>
              <a:rPr b="0" lang="nl" sz="3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🕑 </a:t>
            </a:r>
            <a:endParaRPr b="0" sz="3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" name="Google Shape;142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74850" y="61825"/>
            <a:ext cx="2361349" cy="11876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4"/>
          <p:cNvSpPr txBox="1"/>
          <p:nvPr>
            <p:ph type="title"/>
          </p:nvPr>
        </p:nvSpPr>
        <p:spPr>
          <a:xfrm>
            <a:off x="333192" y="363254"/>
            <a:ext cx="8391600" cy="408300"/>
          </a:xfrm>
          <a:prstGeom prst="rect">
            <a:avLst/>
          </a:prstGeom>
        </p:spPr>
        <p:txBody>
          <a:bodyPr anchorCtr="0" anchor="ctr" bIns="0" lIns="72000" spcFirstLastPara="1" rIns="72000" wrap="square" tIns="108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Valuing perspectives in trios: structure</a:t>
            </a:r>
            <a:endParaRPr/>
          </a:p>
        </p:txBody>
      </p:sp>
      <p:sp>
        <p:nvSpPr>
          <p:cNvPr id="149" name="Google Shape;149;p24"/>
          <p:cNvSpPr txBox="1"/>
          <p:nvPr>
            <p:ph idx="1" type="body"/>
          </p:nvPr>
        </p:nvSpPr>
        <p:spPr>
          <a:xfrm>
            <a:off x="832818" y="1337243"/>
            <a:ext cx="7892100" cy="3189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935"/>
              <a:buNone/>
            </a:pPr>
            <a:r>
              <a:t/>
            </a:r>
            <a:endParaRPr sz="1660">
              <a:solidFill>
                <a:schemeClr val="dk1"/>
              </a:solidFill>
            </a:endParaRPr>
          </a:p>
          <a:p>
            <a:pPr indent="-344805" lvl="0" marL="45720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30"/>
              <a:buChar char="●"/>
            </a:pPr>
            <a:r>
              <a:rPr lang="nl" sz="1660">
                <a:solidFill>
                  <a:schemeClr val="dk1"/>
                </a:solidFill>
              </a:rPr>
              <a:t>Sharing perspectives: 3 x 20 minutes per person</a:t>
            </a:r>
            <a:endParaRPr sz="1660">
              <a:solidFill>
                <a:schemeClr val="dk1"/>
              </a:solidFill>
            </a:endParaRPr>
          </a:p>
          <a:p>
            <a:pPr indent="-344805" lvl="1" marL="914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30"/>
              <a:buChar char="○"/>
            </a:pPr>
            <a:r>
              <a:rPr lang="nl" sz="1660">
                <a:solidFill>
                  <a:schemeClr val="dk1"/>
                </a:solidFill>
              </a:rPr>
              <a:t>follow the 6 steps of the format provided</a:t>
            </a:r>
            <a:endParaRPr sz="1660">
              <a:solidFill>
                <a:schemeClr val="dk1"/>
              </a:solidFill>
            </a:endParaRPr>
          </a:p>
          <a:p>
            <a:pPr indent="-344805" lvl="1" marL="914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30"/>
              <a:buChar char="○"/>
            </a:pPr>
            <a:r>
              <a:rPr lang="nl" sz="1660">
                <a:solidFill>
                  <a:schemeClr val="dk1"/>
                </a:solidFill>
              </a:rPr>
              <a:t>honour time!</a:t>
            </a:r>
            <a:endParaRPr sz="1660">
              <a:solidFill>
                <a:schemeClr val="dk1"/>
              </a:solidFill>
            </a:endParaRPr>
          </a:p>
          <a:p>
            <a:pPr indent="0" lvl="0" marL="91440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935"/>
              <a:buNone/>
            </a:pPr>
            <a:r>
              <a:t/>
            </a:r>
            <a:endParaRPr sz="1660">
              <a:solidFill>
                <a:schemeClr val="dk1"/>
              </a:solidFill>
            </a:endParaRPr>
          </a:p>
          <a:p>
            <a:pPr indent="-344805" lvl="0" marL="45720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30"/>
              <a:buChar char="●"/>
            </a:pPr>
            <a:r>
              <a:rPr lang="nl" sz="1660">
                <a:solidFill>
                  <a:schemeClr val="dk1"/>
                </a:solidFill>
              </a:rPr>
              <a:t>Generative dialogue: 20’ </a:t>
            </a:r>
            <a:endParaRPr sz="166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935"/>
              <a:buNone/>
            </a:pPr>
            <a:r>
              <a:t/>
            </a:r>
            <a:endParaRPr sz="166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935"/>
              <a:buNone/>
            </a:pPr>
            <a:r>
              <a:t/>
            </a:r>
            <a:endParaRPr sz="166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935"/>
              <a:buNone/>
            </a:pPr>
            <a:r>
              <a:rPr lang="nl" sz="1660">
                <a:solidFill>
                  <a:schemeClr val="dk1"/>
                </a:solidFill>
              </a:rPr>
              <a:t>Note: </a:t>
            </a:r>
            <a:endParaRPr sz="166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935"/>
              <a:buNone/>
            </a:pPr>
            <a:r>
              <a:rPr b="0" lang="nl" sz="1760">
                <a:solidFill>
                  <a:schemeClr val="dk1"/>
                </a:solidFill>
              </a:rPr>
              <a:t>the format might feel restrictive or unnatural at moments, however we invite you to try it and see what it might be able to do. </a:t>
            </a:r>
            <a:endParaRPr b="0" sz="176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935"/>
              <a:buNone/>
            </a:pPr>
            <a:r>
              <a:t/>
            </a:r>
            <a:endParaRPr sz="166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935"/>
              <a:buNone/>
            </a:pPr>
            <a:r>
              <a:t/>
            </a:r>
            <a:endParaRPr sz="1660">
              <a:solidFill>
                <a:schemeClr val="dk1"/>
              </a:solidFill>
            </a:endParaRPr>
          </a:p>
        </p:txBody>
      </p:sp>
      <p:pic>
        <p:nvPicPr>
          <p:cNvPr id="150" name="Google Shape;150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74850" y="61825"/>
            <a:ext cx="2361349" cy="11876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5"/>
          <p:cNvSpPr txBox="1"/>
          <p:nvPr>
            <p:ph type="title"/>
          </p:nvPr>
        </p:nvSpPr>
        <p:spPr>
          <a:xfrm>
            <a:off x="333192" y="363254"/>
            <a:ext cx="8391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72000" spcFirstLastPara="1" rIns="72000" wrap="square" tIns="108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l" sz="2400"/>
              <a:t>Valuing perspectives in trios: steps (20 min p.p)</a:t>
            </a:r>
            <a:endParaRPr sz="2400"/>
          </a:p>
        </p:txBody>
      </p:sp>
      <p:sp>
        <p:nvSpPr>
          <p:cNvPr id="157" name="Google Shape;157;p25"/>
          <p:cNvSpPr txBox="1"/>
          <p:nvPr>
            <p:ph idx="1" type="body"/>
          </p:nvPr>
        </p:nvSpPr>
        <p:spPr>
          <a:xfrm>
            <a:off x="832818" y="1337243"/>
            <a:ext cx="78921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AutoNum type="arabicPeriod"/>
            </a:pPr>
            <a:r>
              <a:rPr lang="nl" sz="1300">
                <a:solidFill>
                  <a:schemeClr val="dk1"/>
                </a:solidFill>
              </a:rPr>
              <a:t>(4’) Speaker shares topic. Uninterrupted time to speak. Free flow of thoughts and ideas. Stay with silence if it emerges. Listen in service of the other.</a:t>
            </a:r>
            <a:endParaRPr sz="1300">
              <a:solidFill>
                <a:schemeClr val="dk1"/>
              </a:solidFill>
            </a:endParaRPr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1300">
                <a:solidFill>
                  <a:schemeClr val="dk1"/>
                </a:solidFill>
              </a:rPr>
              <a:t>Prompts: </a:t>
            </a:r>
            <a:endParaRPr sz="1300">
              <a:solidFill>
                <a:schemeClr val="dk1"/>
              </a:solidFill>
            </a:endParaRPr>
          </a:p>
          <a:p>
            <a:pPr indent="-3111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nl" sz="1300">
                <a:solidFill>
                  <a:schemeClr val="dk1"/>
                </a:solidFill>
              </a:rPr>
              <a:t>What’s the topic?</a:t>
            </a:r>
            <a:endParaRPr sz="1300">
              <a:solidFill>
                <a:schemeClr val="dk1"/>
              </a:solidFill>
            </a:endParaRPr>
          </a:p>
          <a:p>
            <a:pPr indent="-3111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nl" sz="1300">
                <a:solidFill>
                  <a:schemeClr val="dk1"/>
                </a:solidFill>
              </a:rPr>
              <a:t>Why do you care about it? What excites you? What doesn’t? What emotions do you have when working on it?</a:t>
            </a:r>
            <a:endParaRPr sz="1300">
              <a:solidFill>
                <a:schemeClr val="dk1"/>
              </a:solidFill>
            </a:endParaRPr>
          </a:p>
          <a:p>
            <a:pPr indent="-3111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nl" sz="1300">
                <a:solidFill>
                  <a:schemeClr val="dk1"/>
                </a:solidFill>
              </a:rPr>
              <a:t>Why is it relevant and for whom?</a:t>
            </a:r>
            <a:endParaRPr sz="1300">
              <a:solidFill>
                <a:schemeClr val="dk1"/>
              </a:solidFill>
            </a:endParaRPr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AutoNum type="arabicPeriod"/>
            </a:pPr>
            <a:r>
              <a:rPr lang="nl" sz="1300">
                <a:solidFill>
                  <a:schemeClr val="dk1"/>
                </a:solidFill>
              </a:rPr>
              <a:t>(6’) Clarifying/deepening questions by the listeners.  As listeners, stick to asking questions, refrain from responding, giving feedback, suggestions, ideas etc.</a:t>
            </a:r>
            <a:endParaRPr sz="1300">
              <a:solidFill>
                <a:schemeClr val="dk1"/>
              </a:solidFill>
            </a:endParaRPr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AutoNum type="arabicPeriod"/>
            </a:pPr>
            <a:r>
              <a:rPr lang="nl" sz="1300">
                <a:solidFill>
                  <a:schemeClr val="dk1"/>
                </a:solidFill>
              </a:rPr>
              <a:t>(1’) Stillness</a:t>
            </a:r>
            <a:endParaRPr sz="1300">
              <a:solidFill>
                <a:schemeClr val="dk1"/>
              </a:solidFill>
            </a:endParaRPr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AutoNum type="arabicPeriod"/>
            </a:pPr>
            <a:r>
              <a:rPr lang="nl" sz="1300">
                <a:solidFill>
                  <a:schemeClr val="dk1"/>
                </a:solidFill>
              </a:rPr>
              <a:t>(3’) Mirroring by listeners in a few sentences, starting with I saw…. , I heard…Reflect back what you’ve heard in your words to speaker. You can also mirror with a gesture, a metaphor (card) or image if that comes up</a:t>
            </a:r>
            <a:endParaRPr sz="1300">
              <a:solidFill>
                <a:schemeClr val="dk1"/>
              </a:solidFill>
            </a:endParaRPr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AutoNum type="arabicPeriod"/>
            </a:pPr>
            <a:r>
              <a:rPr lang="nl" sz="1300">
                <a:solidFill>
                  <a:schemeClr val="dk1"/>
                </a:solidFill>
              </a:rPr>
              <a:t>(4’) Brief reflection on the mirroring by speaker &amp; closing remarks</a:t>
            </a:r>
            <a:endParaRPr sz="1300">
              <a:solidFill>
                <a:schemeClr val="dk1"/>
              </a:solidFill>
            </a:endParaRPr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AutoNum type="arabicPeriod"/>
            </a:pPr>
            <a:r>
              <a:rPr lang="nl" sz="1300">
                <a:solidFill>
                  <a:schemeClr val="dk1"/>
                </a:solidFill>
              </a:rPr>
              <a:t>(2’) Individual journaling 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nl" sz="1400">
                <a:solidFill>
                  <a:schemeClr val="dk1"/>
                </a:solidFill>
              </a:rPr>
              <a:t>Swap roles twice - </a:t>
            </a:r>
            <a:endParaRPr sz="1400">
              <a:solidFill>
                <a:schemeClr val="dk1"/>
              </a:solidFill>
            </a:endParaRPr>
          </a:p>
        </p:txBody>
      </p:sp>
      <p:pic>
        <p:nvPicPr>
          <p:cNvPr id="158" name="Google Shape;158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88100" y="48775"/>
            <a:ext cx="2855900" cy="1436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6"/>
          <p:cNvSpPr txBox="1"/>
          <p:nvPr>
            <p:ph type="title"/>
          </p:nvPr>
        </p:nvSpPr>
        <p:spPr>
          <a:xfrm>
            <a:off x="333192" y="363254"/>
            <a:ext cx="8391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72000" spcFirstLastPara="1" rIns="72000" wrap="square" tIns="108000">
            <a:noAutofit/>
          </a:bodyPr>
          <a:lstStyle/>
          <a:p>
            <a:pPr indent="0" lvl="0" marL="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l"/>
              <a:t>Generative dialogue in trios (20 min)</a:t>
            </a:r>
            <a:endParaRPr/>
          </a:p>
        </p:txBody>
      </p:sp>
      <p:sp>
        <p:nvSpPr>
          <p:cNvPr id="165" name="Google Shape;165;p26"/>
          <p:cNvSpPr txBox="1"/>
          <p:nvPr>
            <p:ph idx="1" type="body"/>
          </p:nvPr>
        </p:nvSpPr>
        <p:spPr>
          <a:xfrm>
            <a:off x="832818" y="1337243"/>
            <a:ext cx="78921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●"/>
            </a:pPr>
            <a:r>
              <a:rPr b="0" lang="nl"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are the commonalities and differences you notice?</a:t>
            </a:r>
            <a:endParaRPr b="0" sz="2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●"/>
            </a:pPr>
            <a:r>
              <a:rPr b="0" lang="nl"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did the others allow you to see that you didn’t see before?</a:t>
            </a:r>
            <a:endParaRPr b="0" sz="2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●"/>
            </a:pPr>
            <a:r>
              <a:rPr b="0" lang="nl"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do you realise about the limitations, assumptions and biases of your own (disciplinary) perspective?</a:t>
            </a:r>
            <a:endParaRPr b="0" sz="2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6" name="Google Shape;166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74850" y="61825"/>
            <a:ext cx="2361349" cy="11876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7"/>
          <p:cNvSpPr txBox="1"/>
          <p:nvPr>
            <p:ph type="title"/>
          </p:nvPr>
        </p:nvSpPr>
        <p:spPr>
          <a:xfrm>
            <a:off x="333192" y="363254"/>
            <a:ext cx="8391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72000" spcFirstLastPara="1" rIns="72000" wrap="square" tIns="108000">
            <a:noAutofit/>
          </a:bodyPr>
          <a:lstStyle/>
          <a:p>
            <a:pPr indent="0" lvl="0" marL="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l"/>
              <a:t>Interplanetary harvest</a:t>
            </a:r>
            <a:endParaRPr/>
          </a:p>
        </p:txBody>
      </p:sp>
      <p:sp>
        <p:nvSpPr>
          <p:cNvPr id="173" name="Google Shape;173;p27"/>
          <p:cNvSpPr txBox="1"/>
          <p:nvPr>
            <p:ph idx="1" type="body"/>
          </p:nvPr>
        </p:nvSpPr>
        <p:spPr>
          <a:xfrm>
            <a:off x="832818" y="1337243"/>
            <a:ext cx="78921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nl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Journaling/drawing (5 m)</a:t>
            </a:r>
            <a:endParaRPr b="0"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nl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Prompt</a:t>
            </a:r>
            <a:endParaRPr b="0"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92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Arial"/>
              <a:buChar char="-"/>
            </a:pPr>
            <a:r>
              <a:rPr lang="nl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You’ve visited two different planets and you’re reporting back to your home planet about two different planets you visited: </a:t>
            </a:r>
            <a:r>
              <a:rPr i="1" lang="nl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‘Here’s something similar/different from what we do, and I appreciate it for xx reasons’</a:t>
            </a:r>
            <a:r>
              <a:rPr lang="nl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nl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Share: </a:t>
            </a:r>
            <a:r>
              <a:rPr lang="nl" sz="1900">
                <a:solidFill>
                  <a:schemeClr val="dk1"/>
                </a:solidFill>
              </a:rPr>
              <a:t>take the alien hat &amp; </a:t>
            </a:r>
            <a:r>
              <a:rPr b="0" lang="nl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share what you’ve journaled/drawn about (1 m</a:t>
            </a:r>
            <a:r>
              <a:rPr lang="nl" sz="1900">
                <a:solidFill>
                  <a:schemeClr val="dk1"/>
                </a:solidFill>
              </a:rPr>
              <a:t> p.p.)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4" name="Google Shape;174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74850" y="61825"/>
            <a:ext cx="2361349" cy="11876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Kantoorthema">
  <a:themeElements>
    <a:clrScheme name="EWU allianti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7A4D"/>
      </a:accent1>
      <a:accent2>
        <a:srgbClr val="EDEDED"/>
      </a:accent2>
      <a:accent3>
        <a:srgbClr val="000000"/>
      </a:accent3>
      <a:accent4>
        <a:srgbClr val="FF7A4D"/>
      </a:accent4>
      <a:accent5>
        <a:srgbClr val="FFFFFF"/>
      </a:accent5>
      <a:accent6>
        <a:srgbClr val="EDEDED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